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  <p:sldId id="282" r:id="rId9"/>
    <p:sldId id="269" r:id="rId10"/>
    <p:sldId id="270" r:id="rId11"/>
    <p:sldId id="279" r:id="rId12"/>
    <p:sldId id="266" r:id="rId13"/>
    <p:sldId id="272" r:id="rId14"/>
    <p:sldId id="273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q" initials="w" lastIdx="1" clrIdx="0">
    <p:extLst>
      <p:ext uri="{19B8F6BF-5375-455C-9EA6-DF929625EA0E}">
        <p15:presenceInfo xmlns:p15="http://schemas.microsoft.com/office/powerpoint/2012/main" userId="weq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79423" autoAdjust="0"/>
  </p:normalViewPr>
  <p:slideViewPr>
    <p:cSldViewPr snapToGrid="0">
      <p:cViewPr varScale="1">
        <p:scale>
          <a:sx n="68" d="100"/>
          <a:sy n="68" d="100"/>
        </p:scale>
        <p:origin x="1368" y="62"/>
      </p:cViewPr>
      <p:guideLst/>
    </p:cSldViewPr>
  </p:slideViewPr>
  <p:outlineViewPr>
    <p:cViewPr>
      <p:scale>
        <a:sx n="33" d="100"/>
        <a:sy n="33" d="100"/>
      </p:scale>
      <p:origin x="0" y="-246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D869D6D-5493-4F8E-8BFC-1005DFF936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815757-93CC-495C-90B3-242EF0143A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3585D-2540-441B-AE3D-BB1D6AD7B440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6BA006-878C-4342-B424-83C1888CCE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B48008-990E-452B-B8E4-CEDBD7E2F8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217E5-7DB6-4CE8-ADD1-A86E665705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48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AD8F5-2531-436D-B0BD-E5588377A4A6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0E844-4A85-437B-B3E2-2EF5CC8B4E3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6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2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5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0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66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0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0E844-4A85-437B-B3E2-2EF5CC8B4E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08AAD-04C0-4F3A-99D2-88AC66A56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D37420-66E9-403D-B56F-A9BD5067E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7F7807-30FA-4EC3-8E5D-709D6D0AF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21127-462B-45C8-9E78-A44D116560D3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3B73E3-F453-452B-A6E2-68B804B49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D0AD4-6607-4EC3-A65B-C79192F3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0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29817-8C7C-4F6A-B866-70ED1EA5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65FDF7-1A77-4CC5-B2AA-F1942E63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BF4F5-F6DC-458D-BE49-61572DA9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A2CD-4A57-437F-B322-522FD68BEA96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6FFAC2-4E08-4653-8722-A690C2D6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73A9E4-C111-4DEA-933F-CE83AA0D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3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B4209C-C171-4422-9CDE-86CD80B22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F10B37-DF12-43CB-85C4-DA6BA955F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1AD17B-6E75-402A-AB65-129264B4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BBA6B-5D52-4E49-86AE-BA23707DE75F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5D88C9-16EB-4D00-9A43-6CA5B31D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650EC-A5D0-407A-8BC1-FEA71A4E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633481-0B56-41CD-9197-1BCA4062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A61AC4-F9D1-4CA8-A4CC-0EE86999C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0B9A9-DEA5-4FAB-886D-CFA691FF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A7355-F2EB-4E31-AED0-6E2D3F9C9610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FB2FDA-7EC0-4F3A-9983-7332D369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7A5C6-10A1-49B4-8D5E-5C859E1E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22630-4A62-4AAB-B4CA-605114A1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150191-F5DF-42F9-A7C1-6C83A605C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713B3A-9DAD-4EE1-BEAC-ED4A5D72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DA818-3D7A-4C01-B854-3D11EABB4DE8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5BD9BE-826E-4F53-8722-BD6A01A0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ECDF4B-F044-4C88-A809-CED233D3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8573D-E6AA-44CB-AEEE-8EF36361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AADFB2-B577-43F6-82B6-5C3EA962E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12CA34-66DF-4652-B986-A5C5B65A6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78CCD5-1224-4780-9632-F2B9D969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F637D-2DB2-499F-870A-39DBD2666BF8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CB1FEF-B966-4C17-9FF0-892E9735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79A60C-A0C4-46B9-BE9D-3F21F658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3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CD90A-C6C3-4A8D-BB14-0BD7011BF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3A5971-0C7D-47F0-B630-38E005D27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D4CA47-4EDA-4015-BFB2-6FC8A6FC5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5B76FF2-2AD7-487D-BD3E-872FA24E7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6085E9-A2A5-4645-B8B8-01C185B7A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C512F8-8189-4C27-A778-46F6C18A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F710-826E-4947-B01B-9E5B9255C123}" type="datetime1">
              <a:rPr lang="en-US" smtClean="0"/>
              <a:t>8/29/2019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F93B10-E47E-4DF9-AF3C-679BD13F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DA87EC-0440-4D9F-9D52-A6DF5465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9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669F2-426C-4FDA-A697-71AC0C03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F8FE6E-BE41-4248-804C-FA01E7CE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39173-4CBA-4A09-87E9-4B3104C4FC05}" type="datetime1">
              <a:rPr lang="en-US" smtClean="0"/>
              <a:t>8/29/2019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001EDD-C4AB-4F2E-97A1-38FA12E2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C1D67F-1D1E-467B-91D8-966F82CD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6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3C06D3-7D42-4AF3-9633-AC3223FA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553E-72AF-4E54-BD21-A8535ACD25F9}" type="datetime1">
              <a:rPr lang="en-US" smtClean="0"/>
              <a:t>8/29/2019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43859C-939B-40C5-94F2-965D0D96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D11203-C89B-462A-9004-29BA54C5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4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6E2C4-B644-4DF2-B9B6-7749908C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F7849B-9624-42F2-83C9-58139D0B0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72EF60-0AFE-4C4D-9927-6EF20D121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649FF-0EAD-4AB4-B1FB-7F0679EE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13B6-2A2A-44E0-93A9-A8D793E662B5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3C18DC-FA7C-4CFF-94BE-3ADF1EEC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1A828C-CF01-42BD-9C7D-41598EB9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F21FF-05F9-46AC-BE4C-4A1F9961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E0774A-C5BE-4AE2-94A1-FA724A411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D36EC3-3A73-4F54-853B-DB47973D0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51FFA2-4BC6-4A05-9FE5-97717A82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982A-6321-40F2-90EA-7EF8C186E3F8}" type="datetime1">
              <a:rPr lang="en-US" smtClean="0"/>
              <a:t>8/29/2019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74EBD8-884D-4F09-9A93-32652E23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964F41-3056-4456-8D66-0B3497A5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BF586DF-E6EB-4A31-B74D-4312DCF43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3FFA2F-AC8E-4F6C-9248-8685B968D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A25474-8032-49D4-8B98-35BD5293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A339B-D1D9-4156-9249-215C7D5E452E}" type="datetime1">
              <a:rPr lang="en-US" smtClean="0"/>
              <a:t>8/29/2019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2DBA6-5F3A-4E28-A192-B413D413C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7A6C82-185D-408D-A39E-1B2030CFF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627DC-BEFE-4771-8851-C22C3A44F02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57FA9B7-D7A3-4241-A736-726786E9A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9" r="25916" b="-1739"/>
          <a:stretch/>
        </p:blipFill>
        <p:spPr>
          <a:xfrm>
            <a:off x="7734300" y="3725633"/>
            <a:ext cx="4432300" cy="31323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ABA30D-D52E-4B78-8E9D-DC7ED35CB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73" y="683298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noProof="0" dirty="0"/>
              <a:t>Load Detection Techniques using High Frequency Features</a:t>
            </a:r>
            <a:br>
              <a:rPr lang="en-US" sz="4800" noProof="0" dirty="0"/>
            </a:br>
            <a:r>
              <a:rPr lang="en-US" sz="4800" noProof="0" dirty="0"/>
              <a:t>on Embedded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4DC689-AD97-43CB-B1CC-A2662A0DD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94" y="3913520"/>
            <a:ext cx="9359900" cy="213359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noProof="0" dirty="0"/>
              <a:t>Master Thesis Presentation</a:t>
            </a:r>
          </a:p>
          <a:p>
            <a:pPr algn="l"/>
            <a:r>
              <a:rPr lang="en-US" noProof="0" dirty="0"/>
              <a:t>Hugo </a:t>
            </a:r>
            <a:r>
              <a:rPr lang="en-US" noProof="0" dirty="0" err="1"/>
              <a:t>Wöhrl</a:t>
            </a:r>
            <a:endParaRPr lang="en-US" noProof="0" dirty="0"/>
          </a:p>
          <a:p>
            <a:pPr algn="l"/>
            <a:endParaRPr lang="en-US" noProof="0" dirty="0"/>
          </a:p>
          <a:p>
            <a:pPr algn="l"/>
            <a:r>
              <a:rPr lang="en-US" noProof="0" dirty="0"/>
              <a:t>University of Bologna</a:t>
            </a:r>
          </a:p>
          <a:p>
            <a:pPr algn="l"/>
            <a:r>
              <a:rPr lang="en-US" noProof="0" dirty="0"/>
              <a:t>Department of Electrical, Electronic and Information Engineering</a:t>
            </a:r>
          </a:p>
          <a:p>
            <a:pPr algn="l"/>
            <a:r>
              <a:rPr lang="en-US" noProof="0" dirty="0"/>
              <a:t>Supervisor: Prof. Luca </a:t>
            </a:r>
            <a:r>
              <a:rPr lang="en-US" noProof="0" dirty="0" err="1"/>
              <a:t>Benini</a:t>
            </a:r>
            <a:r>
              <a:rPr lang="en-US" noProof="0" dirty="0"/>
              <a:t>, Dr. Davide </a:t>
            </a:r>
            <a:r>
              <a:rPr lang="en-US" noProof="0" dirty="0" err="1"/>
              <a:t>Brunelli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070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280E09-7E3D-4F4A-8A62-51CBBB36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Training and Classification Procedure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B289ED-2695-4E54-8138-884E18FD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39" y="1690688"/>
            <a:ext cx="2957861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400" noProof="0" dirty="0"/>
              <a:t>Load features and labels from dataset(s)</a:t>
            </a:r>
          </a:p>
          <a:p>
            <a:pPr marL="514350" indent="-514350">
              <a:buAutoNum type="arabicPeriod"/>
            </a:pPr>
            <a:r>
              <a:rPr lang="en-US" sz="1400" noProof="0" dirty="0"/>
              <a:t>Perform grid search to find best algorithm and hyper parameters on training dataset</a:t>
            </a:r>
          </a:p>
          <a:p>
            <a:pPr marL="514350" indent="-514350">
              <a:buAutoNum type="arabicPeriod"/>
            </a:pPr>
            <a:r>
              <a:rPr lang="en-US" sz="1400" noProof="0" dirty="0"/>
              <a:t>Split dataset into test- and training dataset</a:t>
            </a:r>
          </a:p>
          <a:p>
            <a:pPr marL="514350" indent="-514350">
              <a:buAutoNum type="arabicPeriod"/>
            </a:pPr>
            <a:r>
              <a:rPr lang="en-US" sz="1400" noProof="0" dirty="0"/>
              <a:t>Use 10-fold Cross validation to affirm classification result</a:t>
            </a:r>
          </a:p>
          <a:p>
            <a:pPr marL="514350" indent="-514350">
              <a:buAutoNum type="arabicPeriod"/>
            </a:pPr>
            <a:r>
              <a:rPr lang="en-US" sz="1400" noProof="0" dirty="0"/>
              <a:t>Train Model on best algorithm and best hyper parameters</a:t>
            </a:r>
          </a:p>
          <a:p>
            <a:pPr marL="514350" indent="-514350">
              <a:buAutoNum type="arabicPeriod"/>
            </a:pPr>
            <a:r>
              <a:rPr lang="en-US" sz="1400" noProof="0" dirty="0"/>
              <a:t>Load unseen dataset and validate performance</a:t>
            </a:r>
          </a:p>
          <a:p>
            <a:pPr marL="514350" indent="-514350">
              <a:buAutoNum type="arabicPeriod"/>
            </a:pPr>
            <a:endParaRPr lang="en-US" sz="1400" noProof="0" dirty="0"/>
          </a:p>
          <a:p>
            <a:pPr marL="514350" indent="-514350">
              <a:buAutoNum type="arabicPeriod"/>
            </a:pPr>
            <a:endParaRPr lang="en-US" sz="1400" noProof="0" dirty="0"/>
          </a:p>
          <a:p>
            <a:pPr marL="457200" lvl="1" indent="0">
              <a:buNone/>
            </a:pPr>
            <a:endParaRPr lang="en-US" sz="1200" noProof="0" dirty="0"/>
          </a:p>
          <a:p>
            <a:pPr marL="0" indent="0">
              <a:buNone/>
            </a:pPr>
            <a:endParaRPr lang="en-US" sz="1400" noProof="0" dirty="0"/>
          </a:p>
          <a:p>
            <a:pPr marL="514350" indent="-514350">
              <a:buAutoNum type="arabicPeriod"/>
            </a:pPr>
            <a:endParaRPr lang="en-US" sz="14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16BC281-C0DB-4DA6-9EEB-56D1216CFA47}"/>
              </a:ext>
            </a:extLst>
          </p:cNvPr>
          <p:cNvSpPr txBox="1"/>
          <p:nvPr/>
        </p:nvSpPr>
        <p:spPr>
          <a:xfrm>
            <a:off x="7574915" y="1630166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 Vector Machine Classifier</a:t>
            </a:r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6DB931-776E-4338-B97A-F83EECD1212A}"/>
              </a:ext>
            </a:extLst>
          </p:cNvPr>
          <p:cNvSpPr txBox="1"/>
          <p:nvPr/>
        </p:nvSpPr>
        <p:spPr>
          <a:xfrm>
            <a:off x="3825646" y="1594319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Nearest-Neighbor Classifier</a:t>
            </a:r>
          </a:p>
          <a:p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18D9EA-6CC2-4CC2-B8EE-3E27C2DFAB37}"/>
              </a:ext>
            </a:extLst>
          </p:cNvPr>
          <p:cNvSpPr txBox="1"/>
          <p:nvPr/>
        </p:nvSpPr>
        <p:spPr>
          <a:xfrm>
            <a:off x="8144302" y="3934174"/>
            <a:ext cx="367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Multi-Layer Perceptron Classifier</a:t>
            </a:r>
          </a:p>
          <a:p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730156-3322-4A69-AE82-90DF7AD90B47}"/>
              </a:ext>
            </a:extLst>
          </p:cNvPr>
          <p:cNvSpPr txBox="1"/>
          <p:nvPr/>
        </p:nvSpPr>
        <p:spPr>
          <a:xfrm>
            <a:off x="3941721" y="3959424"/>
            <a:ext cx="367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Tree Classifier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C83886-43D3-4F48-90FD-19A330BE2BB7}"/>
              </a:ext>
            </a:extLst>
          </p:cNvPr>
          <p:cNvSpPr txBox="1"/>
          <p:nvPr/>
        </p:nvSpPr>
        <p:spPr>
          <a:xfrm>
            <a:off x="10489742" y="3233233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[scikit-</a:t>
            </a:r>
            <a:r>
              <a:rPr lang="de-DE" sz="1100" dirty="0" err="1"/>
              <a:t>learn</a:t>
            </a:r>
            <a:r>
              <a:rPr lang="de-DE" sz="1100" dirty="0"/>
              <a:t>, SVM]</a:t>
            </a:r>
            <a:endParaRPr lang="en-US" sz="11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1FC7626-0198-42C1-A757-9E68690EC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4" t="9448" r="8832" b="1892"/>
          <a:stretch/>
        </p:blipFill>
        <p:spPr>
          <a:xfrm>
            <a:off x="8659330" y="2130863"/>
            <a:ext cx="1830412" cy="144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C9EB3D1-6220-47AF-9666-7A210BFE9B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2" t="3933"/>
          <a:stretch/>
        </p:blipFill>
        <p:spPr>
          <a:xfrm>
            <a:off x="4378245" y="1986253"/>
            <a:ext cx="2300366" cy="172922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AD4FAB6-5A3D-4A99-A8D3-9305653E2BDD}"/>
              </a:ext>
            </a:extLst>
          </p:cNvPr>
          <p:cNvSpPr txBox="1"/>
          <p:nvPr/>
        </p:nvSpPr>
        <p:spPr>
          <a:xfrm>
            <a:off x="6414955" y="3259384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[scikit-</a:t>
            </a:r>
            <a:r>
              <a:rPr lang="de-DE" sz="1100" dirty="0" err="1"/>
              <a:t>learn,kNN</a:t>
            </a:r>
            <a:r>
              <a:rPr lang="de-DE" sz="1100" dirty="0"/>
              <a:t>]</a:t>
            </a:r>
            <a:endParaRPr lang="en-US" sz="11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9EA08B9-10D7-4F4B-8F4C-749EABE9585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2901" y="4474977"/>
            <a:ext cx="1656169" cy="18000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2436E1A-9A87-4A5A-B25F-D28A034EA23C}"/>
              </a:ext>
            </a:extLst>
          </p:cNvPr>
          <p:cNvSpPr txBox="1"/>
          <p:nvPr/>
        </p:nvSpPr>
        <p:spPr>
          <a:xfrm>
            <a:off x="10076695" y="6069130"/>
            <a:ext cx="2056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[scikit-</a:t>
            </a:r>
            <a:r>
              <a:rPr lang="de-DE" sz="1100" dirty="0" err="1"/>
              <a:t>learn</a:t>
            </a:r>
            <a:r>
              <a:rPr lang="de-DE" sz="1100" dirty="0"/>
              <a:t>, </a:t>
            </a:r>
            <a:r>
              <a:rPr lang="de-DE" sz="1100" dirty="0" err="1"/>
              <a:t>Neural</a:t>
            </a:r>
            <a:r>
              <a:rPr lang="de-DE" sz="1100" dirty="0"/>
              <a:t> Networks]</a:t>
            </a:r>
            <a:endParaRPr lang="en-US" sz="11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42778D6-11C2-459A-8B55-16905AA29B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4" t="8595" r="6939" b="409"/>
          <a:stretch/>
        </p:blipFill>
        <p:spPr>
          <a:xfrm>
            <a:off x="4700343" y="4553842"/>
            <a:ext cx="1656169" cy="164227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E781D514-B9F5-4EC7-B71C-AFB13C402380}"/>
              </a:ext>
            </a:extLst>
          </p:cNvPr>
          <p:cNvSpPr txBox="1"/>
          <p:nvPr/>
        </p:nvSpPr>
        <p:spPr>
          <a:xfrm>
            <a:off x="6096000" y="5780416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[</a:t>
            </a:r>
            <a:r>
              <a:rPr lang="de-DE" sz="1100" dirty="0" err="1"/>
              <a:t>wikipedia</a:t>
            </a:r>
            <a:r>
              <a:rPr lang="de-DE" sz="1100" dirty="0"/>
              <a:t>, </a:t>
            </a:r>
            <a:r>
              <a:rPr lang="de-DE" sz="1100" dirty="0" err="1"/>
              <a:t>Decision</a:t>
            </a:r>
            <a:r>
              <a:rPr lang="de-DE" sz="1100" dirty="0"/>
              <a:t> </a:t>
            </a:r>
            <a:r>
              <a:rPr lang="de-DE" sz="1100" dirty="0" err="1"/>
              <a:t>Tree</a:t>
            </a:r>
            <a:r>
              <a:rPr lang="de-DE" sz="1100" dirty="0"/>
              <a:t>]</a:t>
            </a:r>
            <a:endParaRPr lang="en-US" sz="1100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7970237D-8566-41CD-BA63-82CF4166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8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AF4C4-F0F5-4BBA-92E6-D7699B85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1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noProof="0" dirty="0"/>
              <a:t>1 Eventless Classification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33FC4A-1CB0-4F85-905C-BCEE0A99FEE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23" y="2401297"/>
            <a:ext cx="2400000" cy="180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41E806A-D252-4D51-924A-6FB07A87CF7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215" y="2401297"/>
            <a:ext cx="2400000" cy="18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60E357-A3E6-4303-9AF1-B2A121BEC1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207" y="2332818"/>
            <a:ext cx="24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847A210-5479-4603-8B85-2DA16E1BF4B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042" y="2311016"/>
            <a:ext cx="2400000" cy="18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AAA0C3F-762C-40B7-8FB9-D3AB699331DE}"/>
              </a:ext>
            </a:extLst>
          </p:cNvPr>
          <p:cNvSpPr txBox="1"/>
          <p:nvPr/>
        </p:nvSpPr>
        <p:spPr>
          <a:xfrm>
            <a:off x="408222" y="1560678"/>
            <a:ext cx="5165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and Validation on Scenario 1 Dataset:</a:t>
            </a:r>
            <a:br>
              <a:rPr lang="en-US" dirty="0"/>
            </a:br>
            <a:r>
              <a:rPr lang="en-US" i="1" u="sng" dirty="0"/>
              <a:t>Single Appliances Without Switching Events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EE4572-41A3-4C0E-B21C-42E9A85BC0E8}"/>
              </a:ext>
            </a:extLst>
          </p:cNvPr>
          <p:cNvSpPr txBox="1"/>
          <p:nvPr/>
        </p:nvSpPr>
        <p:spPr>
          <a:xfrm>
            <a:off x="408222" y="4520981"/>
            <a:ext cx="554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5 Repetitions of 30s-Recordings of 13 Classes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Window size: 100ms </a:t>
            </a:r>
          </a:p>
          <a:p>
            <a:r>
              <a:rPr lang="en-US" sz="1600" dirty="0"/>
              <a:t>→ Dataset contains ca. 20 000 labelled Instances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BAEDCAF-05FA-4A3A-BF9A-31ACB4498265}"/>
              </a:ext>
            </a:extLst>
          </p:cNvPr>
          <p:cNvSpPr/>
          <p:nvPr/>
        </p:nvSpPr>
        <p:spPr>
          <a:xfrm>
            <a:off x="6217042" y="15606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Evaluation on Dataset 3:</a:t>
            </a:r>
          </a:p>
          <a:p>
            <a:r>
              <a:rPr lang="en-US" i="1" u="sng" dirty="0"/>
              <a:t>Multi-Appliance Recordings Without Switching Events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A51D65F-D046-483E-BA15-339B80E9805D}"/>
              </a:ext>
            </a:extLst>
          </p:cNvPr>
          <p:cNvSpPr txBox="1"/>
          <p:nvPr/>
        </p:nvSpPr>
        <p:spPr>
          <a:xfrm>
            <a:off x="6491337" y="5059590"/>
            <a:ext cx="5547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Dataset contains 150s-recordings of different combinations of appliances switching on and off consecutively.</a:t>
            </a:r>
          </a:p>
          <a:p>
            <a:r>
              <a:rPr lang="en-US" sz="1600" dirty="0"/>
              <a:t>Dataset is not used during training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68DE07B-52FE-4642-8905-AE7F523A3481}"/>
              </a:ext>
            </a:extLst>
          </p:cNvPr>
          <p:cNvSpPr txBox="1"/>
          <p:nvPr/>
        </p:nvSpPr>
        <p:spPr>
          <a:xfrm>
            <a:off x="9447781" y="4267028"/>
            <a:ext cx="221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Switching Order02:</a:t>
            </a:r>
          </a:p>
          <a:p>
            <a:r>
              <a:rPr lang="en-US" sz="1200" dirty="0"/>
              <a:t>Kettle, Laptop, </a:t>
            </a:r>
            <a:r>
              <a:rPr lang="en-US" sz="1200" dirty="0" err="1"/>
              <a:t>Heatbulb</a:t>
            </a:r>
            <a:r>
              <a:rPr lang="en-US" sz="1200" dirty="0"/>
              <a:t>, Microwave, Fan2,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24F251-FB81-42FF-ADBA-74D24A8A37D7}"/>
              </a:ext>
            </a:extLst>
          </p:cNvPr>
          <p:cNvSpPr txBox="1"/>
          <p:nvPr/>
        </p:nvSpPr>
        <p:spPr>
          <a:xfrm>
            <a:off x="6491337" y="4258626"/>
            <a:ext cx="2419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Switching Order00: </a:t>
            </a:r>
          </a:p>
          <a:p>
            <a:r>
              <a:rPr lang="en-US" sz="1200" dirty="0" err="1"/>
              <a:t>Heatbulb</a:t>
            </a:r>
            <a:r>
              <a:rPr lang="en-US" sz="1200" dirty="0"/>
              <a:t>, Fan2, Fluorescent Light, Laptop, Kettle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F5235996-31B7-4F63-B527-43D1A9F1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1BF31-05DB-4660-A8B2-35B3B3FC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53" y="-1458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noProof="0" dirty="0"/>
              <a:t>Evaluation 1: Eventless Classification</a:t>
            </a:r>
            <a:endParaRPr lang="en-US" sz="4000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37DA09-CA9F-40EF-9243-1A5E7D7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53" y="767376"/>
            <a:ext cx="10515600" cy="6748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noProof="0" dirty="0"/>
              <a:t>Best Classification of13 Classes with SVC @ C=1, gamma = 0.0001 and a linear kernel.</a:t>
            </a:r>
          </a:p>
          <a:p>
            <a:pPr marL="0" indent="0">
              <a:buNone/>
            </a:pPr>
            <a:r>
              <a:rPr lang="en-US" sz="1600" noProof="0" dirty="0"/>
              <a:t>MLP-Classifier, Random Forest and k-NN perform only slightly worse</a:t>
            </a:r>
          </a:p>
          <a:p>
            <a:endParaRPr lang="en-US" sz="1800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66414A-7649-47BF-80C9-FD469C97B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96" r="23940" b="5918"/>
          <a:stretch/>
        </p:blipFill>
        <p:spPr>
          <a:xfrm>
            <a:off x="6054622" y="2025653"/>
            <a:ext cx="4799283" cy="468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B4B35A3-9A59-4036-9094-D7C3E202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69" r="23765" b="3693"/>
          <a:stretch/>
        </p:blipFill>
        <p:spPr>
          <a:xfrm>
            <a:off x="1" y="2170719"/>
            <a:ext cx="4783872" cy="468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2125AA2-1808-468B-AF9F-1973475E6542}"/>
              </a:ext>
            </a:extLst>
          </p:cNvPr>
          <p:cNvSpPr txBox="1"/>
          <p:nvPr/>
        </p:nvSpPr>
        <p:spPr>
          <a:xfrm>
            <a:off x="6712693" y="1593347"/>
            <a:ext cx="270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Scenario 3.1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FF9869A-A4B3-4BB5-BB6D-6D652DECC461}"/>
              </a:ext>
            </a:extLst>
          </p:cNvPr>
          <p:cNvSpPr txBox="1"/>
          <p:nvPr/>
        </p:nvSpPr>
        <p:spPr>
          <a:xfrm>
            <a:off x="185953" y="1536314"/>
            <a:ext cx="36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Test Dataset </a:t>
            </a:r>
            <a:r>
              <a:rPr lang="de-DE" dirty="0" err="1"/>
              <a:t>of</a:t>
            </a:r>
            <a:r>
              <a:rPr lang="de-DE" dirty="0"/>
              <a:t> Model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52BB6A1-40BF-46D0-93FF-BB0B841DF889}"/>
              </a:ext>
            </a:extLst>
          </p:cNvPr>
          <p:cNvCxnSpPr/>
          <p:nvPr/>
        </p:nvCxnSpPr>
        <p:spPr>
          <a:xfrm>
            <a:off x="6062547" y="2365695"/>
            <a:ext cx="0" cy="4169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9DA94B7-EECE-4C14-8183-004D88394E12}"/>
              </a:ext>
            </a:extLst>
          </p:cNvPr>
          <p:cNvSpPr txBox="1"/>
          <p:nvPr/>
        </p:nvSpPr>
        <p:spPr>
          <a:xfrm>
            <a:off x="4003287" y="2670466"/>
            <a:ext cx="185256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Accuracy= 99.33%</a:t>
            </a:r>
          </a:p>
          <a:p>
            <a:pPr algn="r"/>
            <a:r>
              <a:rPr lang="en-US" sz="1200" dirty="0"/>
              <a:t>Precision= 99.33%</a:t>
            </a:r>
          </a:p>
          <a:p>
            <a:pPr algn="r"/>
            <a:r>
              <a:rPr lang="en-US" sz="1200" dirty="0"/>
              <a:t>Recall = 99.33%</a:t>
            </a:r>
          </a:p>
          <a:p>
            <a:pPr algn="r"/>
            <a:r>
              <a:rPr lang="en-US" sz="1200" dirty="0"/>
              <a:t>F-Beta Score = 99.32%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6396A57-3D18-4206-80E8-45CE446722E7}"/>
              </a:ext>
            </a:extLst>
          </p:cNvPr>
          <p:cNvSpPr/>
          <p:nvPr/>
        </p:nvSpPr>
        <p:spPr>
          <a:xfrm>
            <a:off x="10153143" y="2547355"/>
            <a:ext cx="179906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Accuracy= 95.83%</a:t>
            </a:r>
          </a:p>
          <a:p>
            <a:pPr algn="r"/>
            <a:r>
              <a:rPr lang="en-US" sz="1200" dirty="0"/>
              <a:t>Precision= 99.55%</a:t>
            </a:r>
          </a:p>
          <a:p>
            <a:pPr algn="r"/>
            <a:r>
              <a:rPr lang="en-US" sz="1200" dirty="0"/>
              <a:t>Recall = 95.83%</a:t>
            </a:r>
          </a:p>
          <a:p>
            <a:pPr algn="r"/>
            <a:r>
              <a:rPr lang="en-US" sz="1200" dirty="0"/>
              <a:t>F-Beta Score = 97.47%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B1CA6F-B8A1-4ED0-8AD4-615E1931672C}"/>
              </a:ext>
            </a:extLst>
          </p:cNvPr>
          <p:cNvSpPr txBox="1"/>
          <p:nvPr/>
        </p:nvSpPr>
        <p:spPr>
          <a:xfrm>
            <a:off x="739796" y="1984897"/>
            <a:ext cx="366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Normalized Confusion Matrix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D3717F-4197-4C35-A35B-7C873A314660}"/>
              </a:ext>
            </a:extLst>
          </p:cNvPr>
          <p:cNvSpPr txBox="1"/>
          <p:nvPr/>
        </p:nvSpPr>
        <p:spPr>
          <a:xfrm>
            <a:off x="6925194" y="1984897"/>
            <a:ext cx="366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Normalized Confusion Matrix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930400-6E2B-41BF-BE06-2C136275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CA682-FF66-42CE-A746-8DF76A83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noProof="0" dirty="0"/>
              <a:t>Event-based Classification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F707F7-AB98-4183-A1F0-567117FD786C}"/>
              </a:ext>
            </a:extLst>
          </p:cNvPr>
          <p:cNvSpPr/>
          <p:nvPr/>
        </p:nvSpPr>
        <p:spPr>
          <a:xfrm>
            <a:off x="627225" y="2286388"/>
            <a:ext cx="1844382" cy="93242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Measure Voltage &amp; Current for 100ms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ussdiagramm: Prozess 9">
                <a:extLst>
                  <a:ext uri="{FF2B5EF4-FFF2-40B4-BE49-F238E27FC236}">
                    <a16:creationId xmlns:a16="http://schemas.microsoft.com/office/drawing/2014/main" id="{9CEE1530-464C-49E4-8235-BC070411993C}"/>
                  </a:ext>
                </a:extLst>
              </p:cNvPr>
              <p:cNvSpPr/>
              <p:nvPr/>
            </p:nvSpPr>
            <p:spPr>
              <a:xfrm>
                <a:off x="3141825" y="2286388"/>
                <a:ext cx="1844382" cy="93242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Calculate Active Power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000"/>
              </a:p>
            </p:txBody>
          </p:sp>
        </mc:Choice>
        <mc:Fallback xmlns="">
          <p:sp>
            <p:nvSpPr>
              <p:cNvPr id="10" name="Flussdiagramm: Prozess 9">
                <a:extLst>
                  <a:ext uri="{FF2B5EF4-FFF2-40B4-BE49-F238E27FC236}">
                    <a16:creationId xmlns:a16="http://schemas.microsoft.com/office/drawing/2014/main" id="{9CEE1530-464C-49E4-8235-BC0704119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825" y="2286388"/>
                <a:ext cx="1844382" cy="932421"/>
              </a:xfrm>
              <a:prstGeom prst="flowChartProcess">
                <a:avLst/>
              </a:prstGeom>
              <a:blipFill>
                <a:blip r:embed="rId3"/>
                <a:stretch>
                  <a:fillRect b="-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aute 16">
                <a:extLst>
                  <a:ext uri="{FF2B5EF4-FFF2-40B4-BE49-F238E27FC236}">
                    <a16:creationId xmlns:a16="http://schemas.microsoft.com/office/drawing/2014/main" id="{925C8427-B7C3-409F-A89F-9B069F19058D}"/>
                  </a:ext>
                </a:extLst>
              </p:cNvPr>
              <p:cNvSpPr/>
              <p:nvPr/>
            </p:nvSpPr>
            <p:spPr>
              <a:xfrm>
                <a:off x="2908316" y="3659391"/>
                <a:ext cx="2311400" cy="93241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Event Detection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&gt; 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17" name="Raute 16">
                <a:extLst>
                  <a:ext uri="{FF2B5EF4-FFF2-40B4-BE49-F238E27FC236}">
                    <a16:creationId xmlns:a16="http://schemas.microsoft.com/office/drawing/2014/main" id="{925C8427-B7C3-409F-A89F-9B069F190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16" y="3659391"/>
                <a:ext cx="2311400" cy="932414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9D959ACF-CF63-41D0-87A2-1AC1F3E6C547}"/>
              </a:ext>
            </a:extLst>
          </p:cNvPr>
          <p:cNvCxnSpPr>
            <a:cxnSpLocks/>
          </p:cNvCxnSpPr>
          <p:nvPr/>
        </p:nvCxnSpPr>
        <p:spPr>
          <a:xfrm>
            <a:off x="2471607" y="2752599"/>
            <a:ext cx="670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265A4D9F-D46F-4F22-AACC-D2C50E3FB19F}"/>
                  </a:ext>
                </a:extLst>
              </p:cNvPr>
              <p:cNvSpPr/>
              <p:nvPr/>
            </p:nvSpPr>
            <p:spPr>
              <a:xfrm>
                <a:off x="2318100" y="4932704"/>
                <a:ext cx="3491831" cy="7046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/>
                  <a:t>Calculate Differential Feature Vector</a:t>
                </a: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sub>
                      </m:sSub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−20</m:t>
                              </m:r>
                            </m:sub>
                          </m:sSub>
                        </m:num>
                        <m:den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num>
                        <m:den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/>
              </a:p>
              <a:p>
                <a:pPr algn="ctr"/>
                <a:endParaRPr lang="en-US" sz="1000"/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265A4D9F-D46F-4F22-AACC-D2C50E3FB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100" y="4932704"/>
                <a:ext cx="3491831" cy="704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B711BB2-F604-4675-AC5A-8D9C4F5127D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064016" y="3218809"/>
            <a:ext cx="0" cy="44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E8A54163-4019-4B09-BA15-097B48CC96D0}"/>
              </a:ext>
            </a:extLst>
          </p:cNvPr>
          <p:cNvCxnSpPr>
            <a:cxnSpLocks/>
            <a:stCxn id="17" idx="2"/>
            <a:endCxn id="52" idx="0"/>
          </p:cNvCxnSpPr>
          <p:nvPr/>
        </p:nvCxnSpPr>
        <p:spPr>
          <a:xfrm>
            <a:off x="4064016" y="4591805"/>
            <a:ext cx="0" cy="34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32B77A5E-B84B-407C-8B9A-CF1D7704A640}"/>
              </a:ext>
            </a:extLst>
          </p:cNvPr>
          <p:cNvCxnSpPr>
            <a:stCxn id="17" idx="1"/>
          </p:cNvCxnSpPr>
          <p:nvPr/>
        </p:nvCxnSpPr>
        <p:spPr>
          <a:xfrm rot="10800000">
            <a:off x="1549416" y="3218810"/>
            <a:ext cx="1358900" cy="906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E7B34578-FF6B-417C-B63E-0CEC66B63CB5}"/>
              </a:ext>
            </a:extLst>
          </p:cNvPr>
          <p:cNvCxnSpPr>
            <a:cxnSpLocks/>
            <a:stCxn id="52" idx="2"/>
            <a:endCxn id="87" idx="0"/>
          </p:cNvCxnSpPr>
          <p:nvPr/>
        </p:nvCxnSpPr>
        <p:spPr>
          <a:xfrm flipH="1">
            <a:off x="4064015" y="5637402"/>
            <a:ext cx="1" cy="40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ussdiagramm: Grenzstelle 86">
            <a:extLst>
              <a:ext uri="{FF2B5EF4-FFF2-40B4-BE49-F238E27FC236}">
                <a16:creationId xmlns:a16="http://schemas.microsoft.com/office/drawing/2014/main" id="{D9425A7D-0E1F-4785-BCEF-062225C79BBB}"/>
              </a:ext>
            </a:extLst>
          </p:cNvPr>
          <p:cNvSpPr/>
          <p:nvPr/>
        </p:nvSpPr>
        <p:spPr>
          <a:xfrm>
            <a:off x="3237713" y="6039400"/>
            <a:ext cx="1652603" cy="39428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Append to Dataset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9F7EB690-7B7B-4121-AD4B-099437745538}"/>
              </a:ext>
            </a:extLst>
          </p:cNvPr>
          <p:cNvSpPr txBox="1"/>
          <p:nvPr/>
        </p:nvSpPr>
        <p:spPr>
          <a:xfrm>
            <a:off x="627224" y="1661140"/>
            <a:ext cx="546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Event Detection and Feature Extraction Algorithm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D0A1E9BC-3A8B-4D68-813D-0338495F7FBA}"/>
              </a:ext>
            </a:extLst>
          </p:cNvPr>
          <p:cNvSpPr/>
          <p:nvPr/>
        </p:nvSpPr>
        <p:spPr>
          <a:xfrm>
            <a:off x="341155" y="2004844"/>
            <a:ext cx="5891865" cy="459716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45C030BD-0DAC-4C87-B65B-9C5D1122292A}"/>
              </a:ext>
            </a:extLst>
          </p:cNvPr>
          <p:cNvSpPr txBox="1"/>
          <p:nvPr/>
        </p:nvSpPr>
        <p:spPr>
          <a:xfrm>
            <a:off x="7090555" y="1523007"/>
            <a:ext cx="4409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is labelled differently here</a:t>
            </a:r>
          </a:p>
          <a:p>
            <a:r>
              <a:rPr lang="en-US" dirty="0"/>
              <a:t>The labels here signify load state change.</a:t>
            </a:r>
          </a:p>
          <a:p>
            <a:endParaRPr lang="en-US" dirty="0"/>
          </a:p>
        </p:txBody>
      </p:sp>
      <p:pic>
        <p:nvPicPr>
          <p:cNvPr id="94" name="Grafik 93">
            <a:extLst>
              <a:ext uri="{FF2B5EF4-FFF2-40B4-BE49-F238E27FC236}">
                <a16:creationId xmlns:a16="http://schemas.microsoft.com/office/drawing/2014/main" id="{A609DA7D-8FA3-488F-9CC7-9CC4840701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238" y="2144973"/>
            <a:ext cx="4800000" cy="3600000"/>
          </a:xfrm>
          <a:prstGeom prst="rect">
            <a:avLst/>
          </a:prstGeom>
        </p:spPr>
      </p:pic>
      <p:cxnSp>
        <p:nvCxnSpPr>
          <p:cNvPr id="96" name="Gerader Verbinder 95">
            <a:extLst>
              <a:ext uri="{FF2B5EF4-FFF2-40B4-BE49-F238E27FC236}">
                <a16:creationId xmlns:a16="http://schemas.microsoft.com/office/drawing/2014/main" id="{396061DA-46FC-4249-916C-919ABDB381A1}"/>
              </a:ext>
            </a:extLst>
          </p:cNvPr>
          <p:cNvCxnSpPr/>
          <p:nvPr/>
        </p:nvCxnSpPr>
        <p:spPr>
          <a:xfrm>
            <a:off x="7986830" y="343738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075AC4EE-FB4D-4F1C-9537-97F7F9F65BFE}"/>
              </a:ext>
            </a:extLst>
          </p:cNvPr>
          <p:cNvCxnSpPr/>
          <p:nvPr/>
        </p:nvCxnSpPr>
        <p:spPr>
          <a:xfrm>
            <a:off x="8305612" y="343738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872D504F-978D-480A-AB4C-A9CD5D7D14F5}"/>
              </a:ext>
            </a:extLst>
          </p:cNvPr>
          <p:cNvCxnSpPr/>
          <p:nvPr/>
        </p:nvCxnSpPr>
        <p:spPr>
          <a:xfrm>
            <a:off x="8698758" y="343738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9B74616D-7418-4163-AF07-E277734A1D20}"/>
              </a:ext>
            </a:extLst>
          </p:cNvPr>
          <p:cNvCxnSpPr/>
          <p:nvPr/>
        </p:nvCxnSpPr>
        <p:spPr>
          <a:xfrm>
            <a:off x="8918008" y="343738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93ED7C79-8166-4398-95DB-CBC88F87FC45}"/>
              </a:ext>
            </a:extLst>
          </p:cNvPr>
          <p:cNvCxnSpPr/>
          <p:nvPr/>
        </p:nvCxnSpPr>
        <p:spPr>
          <a:xfrm>
            <a:off x="9221148" y="3429000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89BD226D-1CB0-41EA-8F96-418FB3EE2880}"/>
              </a:ext>
            </a:extLst>
          </p:cNvPr>
          <p:cNvCxnSpPr/>
          <p:nvPr/>
        </p:nvCxnSpPr>
        <p:spPr>
          <a:xfrm>
            <a:off x="9524505" y="3401402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A1BCD97D-D35C-4AF8-B98F-1F8E81F1D3E9}"/>
              </a:ext>
            </a:extLst>
          </p:cNvPr>
          <p:cNvCxnSpPr/>
          <p:nvPr/>
        </p:nvCxnSpPr>
        <p:spPr>
          <a:xfrm>
            <a:off x="9832408" y="340952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28202F24-D846-4E79-9F7C-3AADBD2FCB57}"/>
              </a:ext>
            </a:extLst>
          </p:cNvPr>
          <p:cNvCxnSpPr/>
          <p:nvPr/>
        </p:nvCxnSpPr>
        <p:spPr>
          <a:xfrm>
            <a:off x="10159579" y="340952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A3EC914-AEE8-40DD-9D1B-1BA3C65768CF}"/>
              </a:ext>
            </a:extLst>
          </p:cNvPr>
          <p:cNvCxnSpPr/>
          <p:nvPr/>
        </p:nvCxnSpPr>
        <p:spPr>
          <a:xfrm>
            <a:off x="10453194" y="340952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68A0841B-C03A-4D97-94B0-C1B0F2CFEA1C}"/>
              </a:ext>
            </a:extLst>
          </p:cNvPr>
          <p:cNvCxnSpPr/>
          <p:nvPr/>
        </p:nvCxnSpPr>
        <p:spPr>
          <a:xfrm>
            <a:off x="10755197" y="3409529"/>
            <a:ext cx="0" cy="252508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437FDD6F-3333-4C90-9BA6-08FAC6242B23}"/>
              </a:ext>
            </a:extLst>
          </p:cNvPr>
          <p:cNvSpPr txBox="1"/>
          <p:nvPr/>
        </p:nvSpPr>
        <p:spPr>
          <a:xfrm>
            <a:off x="7855451" y="6012000"/>
            <a:ext cx="290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F9D2B949-AD37-4C02-B75F-2060F5627AC5}"/>
              </a:ext>
            </a:extLst>
          </p:cNvPr>
          <p:cNvSpPr txBox="1"/>
          <p:nvPr/>
        </p:nvSpPr>
        <p:spPr>
          <a:xfrm>
            <a:off x="8162409" y="6012000"/>
            <a:ext cx="290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5FA007A1-0B75-4B6B-BA25-B9E8CA2D2B48}"/>
              </a:ext>
            </a:extLst>
          </p:cNvPr>
          <p:cNvSpPr txBox="1"/>
          <p:nvPr/>
        </p:nvSpPr>
        <p:spPr>
          <a:xfrm>
            <a:off x="8522180" y="6012000"/>
            <a:ext cx="37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53A4923-7580-4A65-9B10-5E54215E7A70}"/>
              </a:ext>
            </a:extLst>
          </p:cNvPr>
          <p:cNvSpPr txBox="1"/>
          <p:nvPr/>
        </p:nvSpPr>
        <p:spPr>
          <a:xfrm>
            <a:off x="8802188" y="6012000"/>
            <a:ext cx="327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B843DB1B-779B-4D47-9C22-9C5ADEFE52EF}"/>
              </a:ext>
            </a:extLst>
          </p:cNvPr>
          <p:cNvSpPr txBox="1"/>
          <p:nvPr/>
        </p:nvSpPr>
        <p:spPr>
          <a:xfrm>
            <a:off x="9121731" y="6012000"/>
            <a:ext cx="37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7FC5A3C-B566-486A-99EE-C3E4A6C5A266}"/>
              </a:ext>
            </a:extLst>
          </p:cNvPr>
          <p:cNvSpPr txBox="1"/>
          <p:nvPr/>
        </p:nvSpPr>
        <p:spPr>
          <a:xfrm>
            <a:off x="9415471" y="6012000"/>
            <a:ext cx="37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8FA3F13-0D3E-4089-97E4-83E4BD1F2F0F}"/>
              </a:ext>
            </a:extLst>
          </p:cNvPr>
          <p:cNvSpPr txBox="1"/>
          <p:nvPr/>
        </p:nvSpPr>
        <p:spPr>
          <a:xfrm>
            <a:off x="9748404" y="6012000"/>
            <a:ext cx="277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3E01945-EA2D-40A8-9FF5-E28B88D1FB57}"/>
              </a:ext>
            </a:extLst>
          </p:cNvPr>
          <p:cNvSpPr txBox="1"/>
          <p:nvPr/>
        </p:nvSpPr>
        <p:spPr>
          <a:xfrm>
            <a:off x="9982586" y="6012000"/>
            <a:ext cx="357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11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1F671ACF-B3BF-45C2-AF0F-122672D0DF55}"/>
              </a:ext>
            </a:extLst>
          </p:cNvPr>
          <p:cNvSpPr txBox="1"/>
          <p:nvPr/>
        </p:nvSpPr>
        <p:spPr>
          <a:xfrm>
            <a:off x="10350276" y="6012000"/>
            <a:ext cx="290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2A0C8042-C6C1-4655-B93D-FC33AD476323}"/>
              </a:ext>
            </a:extLst>
          </p:cNvPr>
          <p:cNvSpPr txBox="1"/>
          <p:nvPr/>
        </p:nvSpPr>
        <p:spPr>
          <a:xfrm>
            <a:off x="10640325" y="6012000"/>
            <a:ext cx="290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61340B-46EC-493C-95FB-3C3D3CA9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5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1BF31-05DB-4660-A8B2-35B3B3FC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noProof="0" dirty="0"/>
              <a:t>Evaluation 2: Eventless Classification</a:t>
            </a:r>
            <a:endParaRPr lang="en-US" sz="4000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37DA09-CA9F-40EF-9243-1A5E7D7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275"/>
            <a:ext cx="10515600" cy="3619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noProof="0" dirty="0"/>
              <a:t>Best Classification with Random Forest Tree @ Max Leaf Nodes: 50, Min Samples Leaf: 1, ‘N Estimators': 1000 with 5 Classes</a:t>
            </a:r>
          </a:p>
          <a:p>
            <a:endParaRPr lang="en-US" sz="1800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66414A-7649-47BF-80C9-FD469C97B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6" t="9377" r="22595" b="7529"/>
          <a:stretch/>
        </p:blipFill>
        <p:spPr>
          <a:xfrm>
            <a:off x="8610600" y="2358408"/>
            <a:ext cx="2918435" cy="3260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B4B35A3-9A59-4036-9094-D7C3E202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67" r="22752" b="5269"/>
          <a:stretch/>
        </p:blipFill>
        <p:spPr>
          <a:xfrm>
            <a:off x="2416243" y="2535210"/>
            <a:ext cx="3079094" cy="30063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695FC4-0C36-4527-8E30-604C2367E239}"/>
              </a:ext>
            </a:extLst>
          </p:cNvPr>
          <p:cNvSpPr txBox="1"/>
          <p:nvPr/>
        </p:nvSpPr>
        <p:spPr>
          <a:xfrm>
            <a:off x="2959944" y="2078788"/>
            <a:ext cx="270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7A365F-8A9B-4565-B65A-C6C64ECAD8DA}"/>
              </a:ext>
            </a:extLst>
          </p:cNvPr>
          <p:cNvSpPr txBox="1"/>
          <p:nvPr/>
        </p:nvSpPr>
        <p:spPr>
          <a:xfrm>
            <a:off x="9349276" y="2035243"/>
            <a:ext cx="270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Confusion</a:t>
            </a:r>
            <a:r>
              <a:rPr lang="de-DE" dirty="0"/>
              <a:t> Matrix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125AA2-1808-468B-AF9F-1973475E6542}"/>
              </a:ext>
            </a:extLst>
          </p:cNvPr>
          <p:cNvSpPr txBox="1"/>
          <p:nvPr/>
        </p:nvSpPr>
        <p:spPr>
          <a:xfrm>
            <a:off x="6712693" y="2035243"/>
            <a:ext cx="270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Scenario 3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FF9869A-A4B3-4BB5-BB6D-6D652DECC461}"/>
              </a:ext>
            </a:extLst>
          </p:cNvPr>
          <p:cNvSpPr txBox="1"/>
          <p:nvPr/>
        </p:nvSpPr>
        <p:spPr>
          <a:xfrm>
            <a:off x="496243" y="2035243"/>
            <a:ext cx="270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Test Dataset </a:t>
            </a:r>
            <a:r>
              <a:rPr lang="de-DE" dirty="0" err="1"/>
              <a:t>of</a:t>
            </a:r>
            <a:r>
              <a:rPr lang="de-DE" dirty="0"/>
              <a:t> Model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BC64A4B-040A-44EA-996C-0737394470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55" y="2641446"/>
            <a:ext cx="1920000" cy="144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3AA3F48-8F93-4AE3-AC40-F327581C08D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555" y="4081446"/>
            <a:ext cx="1920000" cy="1440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7314632-3A88-4EF0-A0C1-E75DAD36730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" y="2670465"/>
            <a:ext cx="1920000" cy="144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014AB7A-DDEE-4ACF-804E-5C91A9610DE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43" y="4110465"/>
            <a:ext cx="1920000" cy="14400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52BB6A1-40BF-46D0-93FF-BB0B841DF889}"/>
              </a:ext>
            </a:extLst>
          </p:cNvPr>
          <p:cNvCxnSpPr/>
          <p:nvPr/>
        </p:nvCxnSpPr>
        <p:spPr>
          <a:xfrm>
            <a:off x="6096000" y="2365695"/>
            <a:ext cx="0" cy="4169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9DA94B7-EECE-4C14-8183-004D88394E12}"/>
              </a:ext>
            </a:extLst>
          </p:cNvPr>
          <p:cNvSpPr txBox="1"/>
          <p:nvPr/>
        </p:nvSpPr>
        <p:spPr>
          <a:xfrm>
            <a:off x="718905" y="5521446"/>
            <a:ext cx="482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Accuracy= 100.00%</a:t>
            </a:r>
          </a:p>
          <a:p>
            <a:pPr algn="r"/>
            <a:r>
              <a:rPr lang="en-US" sz="1200" dirty="0"/>
              <a:t>Precision= 100.00%</a:t>
            </a:r>
          </a:p>
          <a:p>
            <a:pPr algn="r"/>
            <a:r>
              <a:rPr lang="en-US" sz="1200" dirty="0"/>
              <a:t>Recall = 100.00%</a:t>
            </a:r>
          </a:p>
          <a:p>
            <a:pPr algn="r"/>
            <a:r>
              <a:rPr lang="en-US" sz="1200" dirty="0"/>
              <a:t>F-Beta Score = 100.00%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6396A57-3D18-4206-80E8-45CE446722E7}"/>
              </a:ext>
            </a:extLst>
          </p:cNvPr>
          <p:cNvSpPr/>
          <p:nvPr/>
        </p:nvSpPr>
        <p:spPr>
          <a:xfrm>
            <a:off x="8899406" y="5541528"/>
            <a:ext cx="25736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Accuracy= 90.91%</a:t>
            </a:r>
          </a:p>
          <a:p>
            <a:pPr algn="r"/>
            <a:r>
              <a:rPr lang="en-US" sz="1200" dirty="0"/>
              <a:t>Precision= 93.94%</a:t>
            </a:r>
          </a:p>
          <a:p>
            <a:pPr algn="r"/>
            <a:r>
              <a:rPr lang="en-US" sz="1200" dirty="0"/>
              <a:t>Recall = 90.91%</a:t>
            </a:r>
          </a:p>
          <a:p>
            <a:pPr algn="r"/>
            <a:r>
              <a:rPr lang="en-US" sz="1200" dirty="0"/>
              <a:t>F-Beta Score = 90.30%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FD1B826-07F0-4D08-8008-4C5E4F85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1BF31-05DB-4660-A8B2-35B3B3FC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53" y="-1458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noProof="0" dirty="0"/>
              <a:t>Evaluation 3: Extended Eventless Classification</a:t>
            </a:r>
            <a:endParaRPr lang="en-US" sz="4000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37DA09-CA9F-40EF-9243-1A5E7D7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53" y="767376"/>
            <a:ext cx="10515600" cy="6748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noProof="0" dirty="0"/>
              <a:t>Best Classification of 23 Classes with SVC @ C=1, gamma = 0.0001 and a linear kernel.</a:t>
            </a:r>
          </a:p>
          <a:p>
            <a:pPr marL="0" indent="0">
              <a:buNone/>
            </a:pPr>
            <a:r>
              <a:rPr lang="en-US" sz="1600" noProof="0" dirty="0"/>
              <a:t>MLP-Classifier, Random Forest Trees and k-NN perform also similar</a:t>
            </a:r>
          </a:p>
          <a:p>
            <a:pPr marL="0" indent="0">
              <a:buNone/>
            </a:pPr>
            <a:endParaRPr lang="en-US" sz="1800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66414A-7649-47BF-80C9-FD469C97B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24" r="23533" b="4444"/>
          <a:stretch/>
        </p:blipFill>
        <p:spPr>
          <a:xfrm>
            <a:off x="5882603" y="2155905"/>
            <a:ext cx="4882032" cy="468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B4B35A3-9A59-4036-9094-D7C3E20293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22" r="23287" b="3458"/>
          <a:stretch/>
        </p:blipFill>
        <p:spPr>
          <a:xfrm>
            <a:off x="1581" y="2178000"/>
            <a:ext cx="4803187" cy="468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2125AA2-1808-468B-AF9F-1973475E6542}"/>
              </a:ext>
            </a:extLst>
          </p:cNvPr>
          <p:cNvSpPr txBox="1"/>
          <p:nvPr/>
        </p:nvSpPr>
        <p:spPr>
          <a:xfrm>
            <a:off x="6712693" y="1593347"/>
            <a:ext cx="270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Scenario 3.1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FF9869A-A4B3-4BB5-BB6D-6D652DECC461}"/>
              </a:ext>
            </a:extLst>
          </p:cNvPr>
          <p:cNvSpPr txBox="1"/>
          <p:nvPr/>
        </p:nvSpPr>
        <p:spPr>
          <a:xfrm>
            <a:off x="185953" y="1536314"/>
            <a:ext cx="36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On Test Dataset </a:t>
            </a:r>
            <a:r>
              <a:rPr lang="de-DE" dirty="0" err="1"/>
              <a:t>of</a:t>
            </a:r>
            <a:r>
              <a:rPr lang="de-DE" dirty="0"/>
              <a:t> Model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52BB6A1-40BF-46D0-93FF-BB0B841DF889}"/>
              </a:ext>
            </a:extLst>
          </p:cNvPr>
          <p:cNvCxnSpPr/>
          <p:nvPr/>
        </p:nvCxnSpPr>
        <p:spPr>
          <a:xfrm>
            <a:off x="5892763" y="2292674"/>
            <a:ext cx="0" cy="4169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9DA94B7-EECE-4C14-8183-004D88394E12}"/>
              </a:ext>
            </a:extLst>
          </p:cNvPr>
          <p:cNvSpPr txBox="1"/>
          <p:nvPr/>
        </p:nvSpPr>
        <p:spPr>
          <a:xfrm>
            <a:off x="4094484" y="3046887"/>
            <a:ext cx="17881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Accuracy= 97.01%</a:t>
            </a:r>
          </a:p>
          <a:p>
            <a:pPr algn="r"/>
            <a:r>
              <a:rPr lang="en-US" sz="1200" dirty="0"/>
              <a:t>Precision= 97.03%</a:t>
            </a:r>
          </a:p>
          <a:p>
            <a:pPr algn="r"/>
            <a:r>
              <a:rPr lang="en-US" sz="1200" dirty="0"/>
              <a:t>Recall = 97.01%</a:t>
            </a:r>
          </a:p>
          <a:p>
            <a:pPr algn="r"/>
            <a:r>
              <a:rPr lang="en-US" sz="1200" dirty="0"/>
              <a:t>F-Beta Score = 97.01%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6396A57-3D18-4206-80E8-45CE446722E7}"/>
              </a:ext>
            </a:extLst>
          </p:cNvPr>
          <p:cNvSpPr/>
          <p:nvPr/>
        </p:nvSpPr>
        <p:spPr>
          <a:xfrm>
            <a:off x="10193783" y="3046887"/>
            <a:ext cx="179906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Accuracy= 96.01%                                                                                                        Precision= 99.63%                                                                                                       Recall = 96.01%                                                                                                          F-Beta Score = 97.62%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B1CA6F-B8A1-4ED0-8AD4-615E1931672C}"/>
              </a:ext>
            </a:extLst>
          </p:cNvPr>
          <p:cNvSpPr txBox="1"/>
          <p:nvPr/>
        </p:nvSpPr>
        <p:spPr>
          <a:xfrm>
            <a:off x="739796" y="1984897"/>
            <a:ext cx="366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Confusion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DD3717F-4197-4C35-A35B-7C873A314660}"/>
              </a:ext>
            </a:extLst>
          </p:cNvPr>
          <p:cNvSpPr txBox="1"/>
          <p:nvPr/>
        </p:nvSpPr>
        <p:spPr>
          <a:xfrm>
            <a:off x="6925194" y="1984897"/>
            <a:ext cx="3669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Confusion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Matrix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4AEA9EB-8ECD-4B7F-B181-18C583CD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7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8141A-05D4-4497-9C8F-F4D8FC89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noProof="0" dirty="0"/>
              <a:t>Evaluation 3: Feature Weights for different Appliances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25E3F5CB-6FCB-46CD-82C8-DB943F2D24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4762" y="4978490"/>
            <a:ext cx="30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0CE8CF-66FD-4EA9-8F02-22B872BDE44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025" y="4989779"/>
            <a:ext cx="3000000" cy="1800000"/>
          </a:xfrm>
          <a:prstGeom prst="rect">
            <a:avLst/>
          </a:prstGeom>
        </p:spPr>
      </p:pic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F52C099C-FC4A-4ABD-BA50-66CDE1352E4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819" y="3178490"/>
            <a:ext cx="2999999" cy="18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E86F05B-4D98-4DDE-B6AA-E3648532E88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292" y="3189779"/>
            <a:ext cx="3000000" cy="18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5F5FAE8-6856-42D1-A4B6-3F6E8BBAD89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91" y="1440000"/>
            <a:ext cx="3000000" cy="18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3DFD3E9-7AA6-4833-8CB4-7491CBCBF2A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301" y="3240000"/>
            <a:ext cx="3000000" cy="1800000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4AE6900-5332-4E20-A0C6-046ECC76173A}"/>
              </a:ext>
            </a:extLst>
          </p:cNvPr>
          <p:cNvCxnSpPr>
            <a:cxnSpLocks/>
          </p:cNvCxnSpPr>
          <p:nvPr/>
        </p:nvCxnSpPr>
        <p:spPr>
          <a:xfrm>
            <a:off x="3491057" y="1557867"/>
            <a:ext cx="0" cy="5163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BBBB60FB-AF3E-47EC-89D1-1F8343DA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16</a:t>
            </a:fld>
            <a:endParaRPr lang="en-US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1A655BE-EB35-4B52-AEBA-CC98473D2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74" y="1393125"/>
            <a:ext cx="2999999" cy="179999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5774FFF-FAC5-484C-B9E0-AF50DFC9A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869" y="1393125"/>
            <a:ext cx="2999999" cy="1800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93601AC-54AE-4B1F-8499-AFACFBEDAE8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"/>
          <a:stretch/>
        </p:blipFill>
        <p:spPr>
          <a:xfrm>
            <a:off x="9138744" y="2433064"/>
            <a:ext cx="2960116" cy="23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7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8A0CE-380C-48F1-A3B1-1B1C07A5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0"/>
              <a:t>Table Of Contents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82920F-2789-4370-94E1-804BE4E6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noProof="0"/>
              <a:t>Introduction to Non-Intrusive Load Monitoring</a:t>
            </a:r>
            <a:br>
              <a:rPr lang="en-US" noProof="0"/>
            </a:br>
            <a:endParaRPr lang="en-US" noProof="0"/>
          </a:p>
          <a:p>
            <a:pPr marL="514350" indent="-514350">
              <a:buAutoNum type="arabicPeriod"/>
            </a:pPr>
            <a:r>
              <a:rPr lang="en-US" noProof="0"/>
              <a:t>The Smart Measurement Node</a:t>
            </a:r>
          </a:p>
          <a:p>
            <a:pPr marL="971550" lvl="1" indent="-514350">
              <a:buAutoNum type="arabicPeriod"/>
            </a:pPr>
            <a:r>
              <a:rPr lang="en-US" noProof="0"/>
              <a:t>Hardware</a:t>
            </a:r>
          </a:p>
          <a:p>
            <a:pPr marL="971550" lvl="1" indent="-514350">
              <a:buAutoNum type="arabicPeriod"/>
            </a:pPr>
            <a:r>
              <a:rPr lang="en-US" noProof="0"/>
              <a:t>Firmware</a:t>
            </a:r>
            <a:br>
              <a:rPr lang="en-US" noProof="0"/>
            </a:br>
            <a:endParaRPr lang="en-US" noProof="0"/>
          </a:p>
          <a:p>
            <a:pPr marL="514350" indent="-514350">
              <a:buAutoNum type="arabicPeriod"/>
            </a:pPr>
            <a:r>
              <a:rPr lang="en-US" noProof="0"/>
              <a:t>Software Tools</a:t>
            </a:r>
          </a:p>
          <a:p>
            <a:pPr marL="514350" indent="-514350">
              <a:buAutoNum type="arabicPeriod"/>
            </a:pPr>
            <a:r>
              <a:rPr lang="en-US" noProof="0"/>
              <a:t>Data Acquisition</a:t>
            </a:r>
          </a:p>
          <a:p>
            <a:pPr marL="514350" indent="-514350">
              <a:buAutoNum type="arabicPeriod"/>
            </a:pPr>
            <a:r>
              <a:rPr lang="en-US"/>
              <a:t>Features</a:t>
            </a:r>
          </a:p>
          <a:p>
            <a:pPr marL="514350" indent="-514350">
              <a:buAutoNum type="arabicPeriod"/>
            </a:pPr>
            <a:r>
              <a:rPr lang="en-US" noProof="0"/>
              <a:t>Training and Classification</a:t>
            </a:r>
          </a:p>
          <a:p>
            <a:pPr marL="514350" indent="-514350">
              <a:buAutoNum type="arabicPeriod"/>
            </a:pPr>
            <a:r>
              <a:rPr lang="en-US" noProof="0"/>
              <a:t>Evaluation</a:t>
            </a:r>
          </a:p>
          <a:p>
            <a:pPr marL="514350" indent="-514350">
              <a:buAutoNum type="arabicPeriod"/>
            </a:pPr>
            <a:endParaRPr lang="en-US" noProof="0"/>
          </a:p>
          <a:p>
            <a:pPr marL="514350" indent="-514350">
              <a:buAutoNum type="arabicPeriod"/>
            </a:pPr>
            <a:endParaRPr lang="en-US" noProof="0"/>
          </a:p>
          <a:p>
            <a:pPr marL="514350" indent="-514350">
              <a:buAutoNum type="arabicPeriod"/>
            </a:pPr>
            <a:endParaRPr lang="en-US" noProof="0"/>
          </a:p>
          <a:p>
            <a:pPr marL="514350" indent="-514350">
              <a:buAutoNum type="arabicPeriod"/>
            </a:pP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4E4355-C92A-4E58-8066-98FB2499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3627DC-BEFE-4771-8851-C22C3A44F0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9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7454B-69A8-45FD-A361-476EF717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56383"/>
            <a:ext cx="10515600" cy="1325563"/>
          </a:xfrm>
        </p:spPr>
        <p:txBody>
          <a:bodyPr>
            <a:normAutofit/>
          </a:bodyPr>
          <a:lstStyle/>
          <a:p>
            <a:r>
              <a:rPr lang="en-US" noProof="0"/>
              <a:t>Introduction to NILM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CC4221-3E6C-4F12-ABE2-D9A218DFC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590675"/>
            <a:ext cx="4796634" cy="5130800"/>
          </a:xfrm>
        </p:spPr>
        <p:txBody>
          <a:bodyPr>
            <a:normAutofit/>
          </a:bodyPr>
          <a:lstStyle/>
          <a:p>
            <a:r>
              <a:rPr lang="en-US" sz="1700" dirty="0"/>
              <a:t>NILM is the task of extracting energy consumption from an agglomerated power signal</a:t>
            </a:r>
            <a:endParaRPr lang="en-US" sz="1700" noProof="0" dirty="0"/>
          </a:p>
          <a:p>
            <a:r>
              <a:rPr lang="en-US" sz="1700" noProof="0" dirty="0"/>
              <a:t>NILM founded in the mid 80s by G.W. Hart at MIT</a:t>
            </a:r>
          </a:p>
          <a:p>
            <a:r>
              <a:rPr lang="en-US" sz="1700" noProof="0" dirty="0"/>
              <a:t>Smart Meter Roll out in several countries increased interest</a:t>
            </a:r>
            <a:r>
              <a:rPr lang="en-US" sz="1700" dirty="0"/>
              <a:t> massively</a:t>
            </a:r>
            <a:endParaRPr lang="en-US" sz="1700" noProof="0" dirty="0"/>
          </a:p>
          <a:p>
            <a:r>
              <a:rPr lang="en-US" sz="1700" dirty="0"/>
              <a:t>Most research focuses on Smart Meter generated Data (1 Hz Power Measurements)</a:t>
            </a:r>
          </a:p>
          <a:p>
            <a:r>
              <a:rPr lang="en-US" sz="1700" dirty="0"/>
              <a:t>In older publications mostly statistical methods as Hidden Markov Models</a:t>
            </a:r>
          </a:p>
          <a:p>
            <a:r>
              <a:rPr lang="en-US" sz="1700" noProof="0" dirty="0"/>
              <a:t>Kelly published in 2015 “</a:t>
            </a:r>
            <a:r>
              <a:rPr lang="en-US" sz="1700" i="1" dirty="0"/>
              <a:t>Neural NILM”, w</a:t>
            </a:r>
            <a:r>
              <a:rPr lang="en-US" sz="1700" dirty="0"/>
              <a:t>hich was a kickoff for using Neural Networks in the Field of NILM</a:t>
            </a:r>
          </a:p>
          <a:p>
            <a:endParaRPr lang="en-US" sz="1700" dirty="0"/>
          </a:p>
          <a:p>
            <a:r>
              <a:rPr lang="en-US" sz="1700" dirty="0"/>
              <a:t>Introduction of Smart Meters experienced a Backlash due to Privacy Concerns in the UK</a:t>
            </a:r>
            <a:endParaRPr lang="en-US" sz="1700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78BDA4-7006-45B2-8519-B496BE716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15" t="-8305" r="-10444" b="2"/>
          <a:stretch/>
        </p:blipFill>
        <p:spPr>
          <a:xfrm>
            <a:off x="5457034" y="1027907"/>
            <a:ext cx="6074566" cy="307419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BC9D20-6ECA-4B05-A7E2-37DB45B0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F3627DC-BEFE-4771-8851-C22C3A44F02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6B64390-7453-4505-9AD1-B21450C8F6E5}"/>
              </a:ext>
            </a:extLst>
          </p:cNvPr>
          <p:cNvSpPr txBox="1"/>
          <p:nvPr/>
        </p:nvSpPr>
        <p:spPr>
          <a:xfrm>
            <a:off x="6096000" y="4156075"/>
            <a:ext cx="5435600" cy="78319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/>
              <a:t>Power Plot over one day from the open UK-Dale Dataset</a:t>
            </a:r>
          </a:p>
          <a:p>
            <a:r>
              <a:rPr lang="en-US" sz="1200" i="1" dirty="0"/>
              <a:t>[The UK-DALE dataset, domestic appliance-level electricity demand and whole-house demand from five UK homes]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97881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194BED-1B17-4829-99F7-BA0944A8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66"/>
            <a:ext cx="10515600" cy="1325563"/>
          </a:xfrm>
        </p:spPr>
        <p:txBody>
          <a:bodyPr/>
          <a:lstStyle/>
          <a:p>
            <a:r>
              <a:rPr lang="en-US" noProof="0" dirty="0"/>
              <a:t>The Smart Measurement Node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068BD-6269-400E-BA80-2A9E749D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2820"/>
            <a:ext cx="10780889" cy="5189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/>
              <a:t>Development Kit for Non-Intrusive Load Monitoring Applications</a:t>
            </a:r>
          </a:p>
          <a:p>
            <a:pPr marL="0" indent="0">
              <a:buNone/>
            </a:pPr>
            <a:endParaRPr lang="en-US" sz="2000" noProof="0" dirty="0"/>
          </a:p>
          <a:p>
            <a:r>
              <a:rPr lang="en-US" sz="2000" noProof="0" dirty="0"/>
              <a:t>Two Analog Interfaces </a:t>
            </a:r>
          </a:p>
          <a:p>
            <a:pPr lvl="1"/>
            <a:r>
              <a:rPr lang="en-US" sz="1800" noProof="0" dirty="0"/>
              <a:t>Simultaneous Sampling @ 1.5MSps</a:t>
            </a:r>
          </a:p>
          <a:p>
            <a:pPr lvl="1"/>
            <a:r>
              <a:rPr lang="en-US" sz="1800" noProof="0" dirty="0"/>
              <a:t>14Bit Resolution</a:t>
            </a:r>
          </a:p>
          <a:p>
            <a:pPr lvl="1"/>
            <a:r>
              <a:rPr lang="en-US" sz="1800" noProof="0" dirty="0"/>
              <a:t>Invasive and Non-Invasive Measurements possible</a:t>
            </a:r>
          </a:p>
          <a:p>
            <a:pPr marL="0" indent="0">
              <a:buNone/>
            </a:pPr>
            <a:endParaRPr lang="en-US" sz="2000" noProof="0" dirty="0"/>
          </a:p>
          <a:p>
            <a:r>
              <a:rPr lang="en-US" sz="2000" noProof="0" dirty="0"/>
              <a:t>Two MCUs</a:t>
            </a:r>
          </a:p>
          <a:p>
            <a:pPr lvl="1"/>
            <a:r>
              <a:rPr lang="en-US" sz="2000" noProof="0" dirty="0"/>
              <a:t>STM32F410x8 → </a:t>
            </a:r>
            <a:r>
              <a:rPr lang="en-US" sz="2000" i="1" noProof="0" dirty="0"/>
              <a:t>Data Acquisition</a:t>
            </a:r>
          </a:p>
          <a:p>
            <a:pPr lvl="1"/>
            <a:r>
              <a:rPr lang="en-US" sz="1800" noProof="0" dirty="0"/>
              <a:t>GreenWaves GAP8 </a:t>
            </a:r>
            <a:r>
              <a:rPr lang="en-US" sz="2000" noProof="0" dirty="0"/>
              <a:t>→ </a:t>
            </a:r>
            <a:r>
              <a:rPr lang="en-US" sz="2000" i="1" noProof="0" dirty="0"/>
              <a:t>Offline Real Time Classification </a:t>
            </a:r>
            <a:endParaRPr lang="en-US" sz="1800" noProof="0" dirty="0"/>
          </a:p>
          <a:p>
            <a:endParaRPr lang="en-US" sz="2000" noProof="0" dirty="0"/>
          </a:p>
          <a:p>
            <a:r>
              <a:rPr lang="en-US" sz="2000" noProof="0" dirty="0"/>
              <a:t>Wi-Fi Module</a:t>
            </a:r>
          </a:p>
          <a:p>
            <a:pPr lvl="1"/>
            <a:r>
              <a:rPr lang="en-US" sz="1800" noProof="0" dirty="0"/>
              <a:t>Tested Bandwidth: 100kB/s </a:t>
            </a:r>
          </a:p>
          <a:p>
            <a:pPr marL="457200" lvl="1" indent="0">
              <a:buNone/>
            </a:pPr>
            <a:r>
              <a:rPr lang="en-US" sz="1400" noProof="0" dirty="0"/>
              <a:t>→</a:t>
            </a:r>
            <a:r>
              <a:rPr lang="en-US" sz="1200" noProof="0" dirty="0"/>
              <a:t> Data Transmission Rate of 25kHz for 2 Channels </a:t>
            </a:r>
          </a:p>
          <a:p>
            <a:endParaRPr lang="en-US" sz="1400" noProof="0" dirty="0"/>
          </a:p>
          <a:p>
            <a:pPr lvl="1"/>
            <a:endParaRPr lang="en-US" sz="1200" noProof="0" dirty="0"/>
          </a:p>
          <a:p>
            <a:endParaRPr lang="en-US" sz="1400" noProof="0" dirty="0"/>
          </a:p>
          <a:p>
            <a:endParaRPr lang="en-US" sz="1400" noProof="0" dirty="0"/>
          </a:p>
          <a:p>
            <a:endParaRPr lang="en-US" sz="1400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49760B-4D72-4064-A130-5CADE834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911" y="6311900"/>
            <a:ext cx="2743200" cy="365125"/>
          </a:xfrm>
        </p:spPr>
        <p:txBody>
          <a:bodyPr/>
          <a:lstStyle/>
          <a:p>
            <a:fld id="{FF3627DC-BEFE-4771-8851-C22C3A44F020}" type="slidenum">
              <a:rPr lang="en-US" smtClean="0"/>
              <a:t>4</a:t>
            </a:fld>
            <a:endParaRPr lang="en-US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9EB8D0EB-E363-48F4-BBCA-883E6204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3" y="3717359"/>
            <a:ext cx="7588897" cy="2827235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BDF64B3-9280-4156-93F5-6B511AD9D6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"/>
          <a:stretch/>
        </p:blipFill>
        <p:spPr>
          <a:xfrm rot="5400000">
            <a:off x="9286902" y="438183"/>
            <a:ext cx="1747312" cy="196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42756-942C-4021-A1B5-B9E0E99B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62" y="51804"/>
            <a:ext cx="10515600" cy="1325563"/>
          </a:xfrm>
        </p:spPr>
        <p:txBody>
          <a:bodyPr/>
          <a:lstStyle/>
          <a:p>
            <a:r>
              <a:rPr lang="en-US" noProof="0" dirty="0"/>
              <a:t>Firmware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FA5C52-BCE3-4CCE-A9A0-E39A75C3C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5242" y="204808"/>
            <a:ext cx="4336738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BB83994-9BE5-4F24-8CD7-1DB9D96F74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56"/>
          <a:stretch/>
        </p:blipFill>
        <p:spPr>
          <a:xfrm>
            <a:off x="6229043" y="4023795"/>
            <a:ext cx="3929136" cy="2254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1B710B2-DA30-471F-AE2D-D52565FFD3D7}"/>
              </a:ext>
            </a:extLst>
          </p:cNvPr>
          <p:cNvSpPr txBox="1"/>
          <p:nvPr/>
        </p:nvSpPr>
        <p:spPr>
          <a:xfrm>
            <a:off x="589662" y="4973759"/>
            <a:ext cx="273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Flow Chart of Firmware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E62982-415C-4D67-B759-96CC9972C733}"/>
              </a:ext>
            </a:extLst>
          </p:cNvPr>
          <p:cNvSpPr txBox="1"/>
          <p:nvPr/>
        </p:nvSpPr>
        <p:spPr>
          <a:xfrm>
            <a:off x="4357485" y="6345415"/>
            <a:ext cx="6870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Oscilloscope Plot of Conversion Signals: (1) = Timer1; (2) SPI Clock; 3 Storage Complete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B62014-8B83-4DD4-9B82-48122AE8E9A0}"/>
              </a:ext>
            </a:extLst>
          </p:cNvPr>
          <p:cNvSpPr txBox="1"/>
          <p:nvPr/>
        </p:nvSpPr>
        <p:spPr>
          <a:xfrm>
            <a:off x="6475204" y="3455743"/>
            <a:ext cx="463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Processes of Continuous Operation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B8356FB-2D37-46B4-8322-CAC72541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5</a:t>
            </a:fld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54CE33D-88A6-464D-B10A-DADC4DACFFE8}"/>
              </a:ext>
            </a:extLst>
          </p:cNvPr>
          <p:cNvSpPr txBox="1"/>
          <p:nvPr/>
        </p:nvSpPr>
        <p:spPr>
          <a:xfrm>
            <a:off x="177803" y="5767930"/>
            <a:ext cx="3401660" cy="1021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Source Code online available:</a:t>
            </a:r>
          </a:p>
          <a:p>
            <a:r>
              <a:rPr lang="en-US" i="1" u="sng" dirty="0">
                <a:solidFill>
                  <a:schemeClr val="accent1"/>
                </a:solidFill>
              </a:rPr>
              <a:t>https://github.com/fabianhugo/nilm-stm32f4-daq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5B28F5F-6025-4343-9FF9-C5DC7E10EB43}"/>
              </a:ext>
            </a:extLst>
          </p:cNvPr>
          <p:cNvGrpSpPr/>
          <p:nvPr/>
        </p:nvGrpSpPr>
        <p:grpSpPr>
          <a:xfrm>
            <a:off x="589662" y="1539544"/>
            <a:ext cx="3767823" cy="3282185"/>
            <a:chOff x="211901" y="487419"/>
            <a:chExt cx="3391513" cy="2954378"/>
          </a:xfrm>
        </p:grpSpPr>
        <p:sp>
          <p:nvSpPr>
            <p:cNvPr id="14" name="Flussdiagramm: Vorbereitung 13">
              <a:extLst>
                <a:ext uri="{FF2B5EF4-FFF2-40B4-BE49-F238E27FC236}">
                  <a16:creationId xmlns:a16="http://schemas.microsoft.com/office/drawing/2014/main" id="{6DEB3A84-1D41-4E64-8AAE-16D87712EFCD}"/>
                </a:ext>
              </a:extLst>
            </p:cNvPr>
            <p:cNvSpPr/>
            <p:nvPr/>
          </p:nvSpPr>
          <p:spPr>
            <a:xfrm>
              <a:off x="2078431" y="1610404"/>
              <a:ext cx="1524983" cy="648069"/>
            </a:xfrm>
            <a:prstGeom prst="flowChartPreparation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Device </a:t>
              </a:r>
            </a:p>
            <a:p>
              <a:pPr algn="ctr"/>
              <a:r>
                <a:rPr lang="en-US" sz="1100" dirty="0"/>
                <a:t>Initialization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379793-0306-45CD-8A19-C2DF0F2377CA}"/>
                </a:ext>
              </a:extLst>
            </p:cNvPr>
            <p:cNvSpPr/>
            <p:nvPr/>
          </p:nvSpPr>
          <p:spPr>
            <a:xfrm>
              <a:off x="2078430" y="2733043"/>
              <a:ext cx="1524983" cy="648069"/>
            </a:xfrm>
            <a:prstGeom prst="ellipse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Continuous </a:t>
              </a:r>
            </a:p>
            <a:p>
              <a:pPr algn="ctr"/>
              <a:r>
                <a:rPr lang="en-US" sz="1100" dirty="0"/>
                <a:t>Operation</a:t>
              </a:r>
            </a:p>
          </p:txBody>
        </p:sp>
        <p:sp>
          <p:nvSpPr>
            <p:cNvPr id="16" name="Flussdiagramm: Vorbereitung 15">
              <a:extLst>
                <a:ext uri="{FF2B5EF4-FFF2-40B4-BE49-F238E27FC236}">
                  <a16:creationId xmlns:a16="http://schemas.microsoft.com/office/drawing/2014/main" id="{6772A591-9F31-4048-8DBA-5D34CBBE4F75}"/>
                </a:ext>
              </a:extLst>
            </p:cNvPr>
            <p:cNvSpPr/>
            <p:nvPr/>
          </p:nvSpPr>
          <p:spPr>
            <a:xfrm>
              <a:off x="2078431" y="487419"/>
              <a:ext cx="1524983" cy="648069"/>
            </a:xfrm>
            <a:prstGeom prst="flowChartPreparation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MCU</a:t>
              </a:r>
            </a:p>
            <a:p>
              <a:pPr algn="ctr"/>
              <a:r>
                <a:rPr lang="en-US" sz="1100" dirty="0"/>
                <a:t>Initialization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3AF2670D-83B5-49D9-95F4-0AD9B2C3666E}"/>
                </a:ext>
              </a:extLst>
            </p:cNvPr>
            <p:cNvCxnSpPr>
              <a:cxnSpLocks/>
              <a:stCxn id="16" idx="2"/>
              <a:endCxn id="14" idx="0"/>
            </p:cNvCxnSpPr>
            <p:nvPr/>
          </p:nvCxnSpPr>
          <p:spPr>
            <a:xfrm>
              <a:off x="2840923" y="1135488"/>
              <a:ext cx="0" cy="4749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8BE24D0-1B40-4244-AECC-495D5E06AB9F}"/>
                </a:ext>
              </a:extLst>
            </p:cNvPr>
            <p:cNvSpPr txBox="1"/>
            <p:nvPr/>
          </p:nvSpPr>
          <p:spPr>
            <a:xfrm>
              <a:off x="211901" y="487419"/>
              <a:ext cx="238809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Configure: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Clocks, GPIOs, Timers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DMAs, Interrupts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DB8564E-466D-448B-9D00-A9EF73286E5B}"/>
                </a:ext>
              </a:extLst>
            </p:cNvPr>
            <p:cNvSpPr txBox="1"/>
            <p:nvPr/>
          </p:nvSpPr>
          <p:spPr>
            <a:xfrm>
              <a:off x="211901" y="1610404"/>
              <a:ext cx="200684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100" dirty="0"/>
                <a:t>Initialize Wi-Fi Module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Establish Connection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Instantiate Measurement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900FEA8-BDB4-4D69-81E6-42FB6D837E4B}"/>
                </a:ext>
              </a:extLst>
            </p:cNvPr>
            <p:cNvSpPr txBox="1"/>
            <p:nvPr/>
          </p:nvSpPr>
          <p:spPr>
            <a:xfrm>
              <a:off x="211901" y="2672356"/>
              <a:ext cx="2006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sz="1100" dirty="0"/>
                <a:t>Perform Measurement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Form Average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Fill Ping-Pong Buffer</a:t>
              </a:r>
            </a:p>
            <a:p>
              <a:pPr marL="171450" indent="-171450">
                <a:buFontTx/>
                <a:buChar char="-"/>
              </a:pPr>
              <a:r>
                <a:rPr lang="en-US" sz="1100" dirty="0"/>
                <a:t>Send Full Ping-Pong Buffer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9C73BDF-3F74-413E-BA5F-90160EDDDB3F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840922" y="2258473"/>
              <a:ext cx="1" cy="4745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10733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0837E-96AD-4694-AD7B-612AF59D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Software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A26A39-F444-4590-845F-F3E2EEFA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48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noProof="0" dirty="0"/>
              <a:t>Tool Pipeline: 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Data Set Recorded Via TCP/IP Socket</a:t>
            </a:r>
          </a:p>
          <a:p>
            <a:r>
              <a:rPr lang="en-US" noProof="0" dirty="0"/>
              <a:t>Manually Labelled using Plots of Current Traces</a:t>
            </a:r>
          </a:p>
          <a:p>
            <a:r>
              <a:rPr lang="en-US" noProof="0" dirty="0"/>
              <a:t>Features are extracted from Time Series and stored to .csv</a:t>
            </a:r>
          </a:p>
          <a:p>
            <a:r>
              <a:rPr lang="en-US" noProof="0" dirty="0"/>
              <a:t>Classifiers: Support Vector Machine Classifier (SVC), k-Nearest Neighbor (</a:t>
            </a:r>
            <a:r>
              <a:rPr lang="en-US" noProof="0" dirty="0" err="1"/>
              <a:t>kNN</a:t>
            </a:r>
            <a:r>
              <a:rPr lang="en-US" noProof="0" dirty="0"/>
              <a:t>), Multi Layer Perceptron (MLP), Random Forest Trees (RFT)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All tools written in Python3, based on Scikit-Learn and Pandas</a:t>
            </a:r>
          </a:p>
          <a:p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71E9E11-2292-4237-86AC-77A20F46833C}"/>
              </a:ext>
            </a:extLst>
          </p:cNvPr>
          <p:cNvGrpSpPr/>
          <p:nvPr/>
        </p:nvGrpSpPr>
        <p:grpSpPr>
          <a:xfrm>
            <a:off x="838200" y="2338546"/>
            <a:ext cx="10291440" cy="798991"/>
            <a:chOff x="1218741" y="3428999"/>
            <a:chExt cx="10291440" cy="79899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E3681A1-5344-4A82-A789-C958E7456D44}"/>
                </a:ext>
              </a:extLst>
            </p:cNvPr>
            <p:cNvSpPr/>
            <p:nvPr/>
          </p:nvSpPr>
          <p:spPr>
            <a:xfrm>
              <a:off x="1218741" y="3428999"/>
              <a:ext cx="2334825" cy="79899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Logging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925D66D-9F16-4BF2-95E7-FDCEC5A0CDD6}"/>
                </a:ext>
              </a:extLst>
            </p:cNvPr>
            <p:cNvSpPr/>
            <p:nvPr/>
          </p:nvSpPr>
          <p:spPr>
            <a:xfrm>
              <a:off x="3870946" y="3428999"/>
              <a:ext cx="2334825" cy="79899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Labelling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485B33FB-79D2-4DC8-BBB6-CEA5D077B736}"/>
                </a:ext>
              </a:extLst>
            </p:cNvPr>
            <p:cNvSpPr/>
            <p:nvPr/>
          </p:nvSpPr>
          <p:spPr>
            <a:xfrm>
              <a:off x="6523151" y="3429000"/>
              <a:ext cx="2334825" cy="79899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Feature Extraction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767643E-A132-45B2-88E1-7C15FF156626}"/>
                </a:ext>
              </a:extLst>
            </p:cNvPr>
            <p:cNvSpPr/>
            <p:nvPr/>
          </p:nvSpPr>
          <p:spPr>
            <a:xfrm>
              <a:off x="9175356" y="3429000"/>
              <a:ext cx="2334825" cy="79899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Training and Classification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9FF1CC5E-602B-4C7C-A588-0E37C87AB1CC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553566" y="3828494"/>
              <a:ext cx="317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5C78D59C-AC34-49ED-B1F3-6D578F91CDD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6205771" y="3828494"/>
              <a:ext cx="3173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4CFB9716-2469-42C3-92B4-1EFBA5A40C18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8857976" y="3828495"/>
              <a:ext cx="317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7461A82-D0D1-4034-8A43-6052723F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40E42-1501-4099-81C0-D58B72EC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>
            <a:normAutofit/>
          </a:bodyPr>
          <a:lstStyle/>
          <a:p>
            <a:r>
              <a:rPr lang="en-US" sz="3200" noProof="0" dirty="0"/>
              <a:t>Data Acquisition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E2EAB2-1EC9-4D1D-92DD-E79B5A44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135"/>
            <a:ext cx="10515600" cy="5410740"/>
          </a:xfrm>
        </p:spPr>
        <p:txBody>
          <a:bodyPr>
            <a:noAutofit/>
          </a:bodyPr>
          <a:lstStyle/>
          <a:p>
            <a:r>
              <a:rPr lang="en-US" sz="1600" b="1" noProof="0" dirty="0"/>
              <a:t>8 Appliances of 3 different types</a:t>
            </a:r>
          </a:p>
          <a:p>
            <a:pPr lvl="1">
              <a:lnSpc>
                <a:spcPts val="2000"/>
              </a:lnSpc>
            </a:pPr>
            <a:r>
              <a:rPr lang="en-US" sz="1600" noProof="0" dirty="0"/>
              <a:t>On/Off Appliances: Incandescent Light Bulb, Electric Kettle, Fan(3 States), Fluorescent Light 	=6</a:t>
            </a:r>
          </a:p>
          <a:p>
            <a:pPr lvl="1">
              <a:lnSpc>
                <a:spcPts val="2000"/>
              </a:lnSpc>
            </a:pPr>
            <a:r>
              <a:rPr lang="en-US" sz="1600" dirty="0"/>
              <a:t>Finite-State-Machine Appliances: Microwave (3 States)				=3</a:t>
            </a:r>
          </a:p>
          <a:p>
            <a:pPr lvl="1">
              <a:lnSpc>
                <a:spcPts val="2000"/>
              </a:lnSpc>
            </a:pPr>
            <a:r>
              <a:rPr lang="en-US" sz="1600" dirty="0"/>
              <a:t>Continuously </a:t>
            </a:r>
            <a:r>
              <a:rPr lang="en-US" sz="1600" noProof="0" dirty="0"/>
              <a:t>Variable Loads: Laptop, Monitor, Cellphone Charger			=3					</a:t>
            </a:r>
          </a:p>
          <a:p>
            <a:pPr marL="457200" lvl="1" indent="0">
              <a:lnSpc>
                <a:spcPts val="2000"/>
              </a:lnSpc>
              <a:buNone/>
            </a:pPr>
            <a:r>
              <a:rPr lang="en-US" sz="1600" noProof="0" dirty="0"/>
              <a:t>→ </a:t>
            </a:r>
            <a:r>
              <a:rPr lang="en-US" sz="1600" b="1" noProof="0" dirty="0"/>
              <a:t>12 Classes + 1 ‘No Load’ Class</a:t>
            </a:r>
          </a:p>
          <a:p>
            <a:pPr>
              <a:lnSpc>
                <a:spcPts val="2000"/>
              </a:lnSpc>
            </a:pPr>
            <a:r>
              <a:rPr lang="en-US" sz="1600" b="1" noProof="0" dirty="0"/>
              <a:t>5 Different Scenarios: </a:t>
            </a:r>
          </a:p>
          <a:p>
            <a:pPr marL="914400" lvl="1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Single Appliances without Switching Events </a:t>
            </a:r>
          </a:p>
          <a:p>
            <a:pPr marL="914400" lvl="1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Single Appliances with Switching Events</a:t>
            </a:r>
          </a:p>
          <a:p>
            <a:pPr marL="914400" lvl="1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Multi Appliance Recording</a:t>
            </a:r>
          </a:p>
          <a:p>
            <a:pPr marL="1371600" lvl="2" indent="-457200">
              <a:lnSpc>
                <a:spcPts val="2000"/>
              </a:lnSpc>
              <a:buAutoNum type="arabicPeriod"/>
            </a:pPr>
            <a:r>
              <a:rPr lang="en-US" sz="1600" dirty="0"/>
              <a:t>Without Superposition of Loads</a:t>
            </a:r>
          </a:p>
          <a:p>
            <a:pPr marL="1371600" lvl="2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With Super</a:t>
            </a:r>
            <a:r>
              <a:rPr lang="en-US" sz="1600" dirty="0"/>
              <a:t>position of Loads</a:t>
            </a:r>
            <a:endParaRPr lang="en-US" sz="1600" noProof="0" dirty="0"/>
          </a:p>
          <a:p>
            <a:pPr marL="914400" lvl="1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Extended Single Appliance Detection</a:t>
            </a:r>
          </a:p>
          <a:p>
            <a:pPr marL="914400" lvl="1" indent="-457200">
              <a:lnSpc>
                <a:spcPts val="2000"/>
              </a:lnSpc>
              <a:buAutoNum type="arabicPeriod"/>
            </a:pPr>
            <a:r>
              <a:rPr lang="en-US" sz="1600" noProof="0" dirty="0"/>
              <a:t>Switching Event Collection</a:t>
            </a:r>
          </a:p>
          <a:p>
            <a:pPr marL="0" indent="0">
              <a:buNone/>
            </a:pPr>
            <a:endParaRPr lang="en-US" sz="1100" noProof="0" dirty="0"/>
          </a:p>
          <a:p>
            <a:r>
              <a:rPr lang="en-US" sz="1400" b="1" noProof="0" dirty="0"/>
              <a:t>For Extended Single Appliance Detection 10 Laptop States were added</a:t>
            </a:r>
            <a:r>
              <a:rPr lang="en-US" sz="1400" noProof="0" dirty="0"/>
              <a:t> → </a:t>
            </a:r>
            <a:r>
              <a:rPr lang="en-US" sz="1400" b="1" noProof="0" dirty="0"/>
              <a:t>23 Classes</a:t>
            </a:r>
          </a:p>
          <a:p>
            <a:pPr marL="0" indent="0">
              <a:buNone/>
            </a:pPr>
            <a:r>
              <a:rPr lang="en-US" sz="1400" dirty="0"/>
              <a:t>Recordings were repeated to create a robust dataset and to cover different appliance states and states of the grid</a:t>
            </a:r>
          </a:p>
          <a:p>
            <a:endParaRPr lang="en-US" sz="1400" b="1" noProof="0" dirty="0"/>
          </a:p>
          <a:p>
            <a:pPr marL="457200" lvl="1" indent="0">
              <a:buNone/>
            </a:pPr>
            <a:endParaRPr lang="en-US" sz="1100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729957-71F9-4E3C-9C1D-2FA29C634C57}"/>
              </a:ext>
            </a:extLst>
          </p:cNvPr>
          <p:cNvSpPr txBox="1"/>
          <p:nvPr/>
        </p:nvSpPr>
        <p:spPr>
          <a:xfrm>
            <a:off x="6534149" y="3654155"/>
            <a:ext cx="5082117" cy="7150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Dataset available online:</a:t>
            </a:r>
          </a:p>
          <a:p>
            <a:r>
              <a:rPr lang="en-US" i="1" u="sng" dirty="0">
                <a:solidFill>
                  <a:schemeClr val="accent1"/>
                </a:solidFill>
              </a:rPr>
              <a:t>https://github.com/fabianhugo/nilmdata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705FF-B784-4145-A88F-65450313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3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19BF0-E91B-43DA-BD21-65A6CB02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Acquisition: Recorded Scenarios 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9BB8391B-E713-4F3F-BFA8-9F0FBA09D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727469"/>
              </p:ext>
            </p:extLst>
          </p:nvPr>
        </p:nvGraphicFramePr>
        <p:xfrm>
          <a:off x="70553" y="1464377"/>
          <a:ext cx="12077435" cy="14371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15487">
                  <a:extLst>
                    <a:ext uri="{9D8B030D-6E8A-4147-A177-3AD203B41FA5}">
                      <a16:colId xmlns:a16="http://schemas.microsoft.com/office/drawing/2014/main" val="1571760845"/>
                    </a:ext>
                  </a:extLst>
                </a:gridCol>
                <a:gridCol w="2415487">
                  <a:extLst>
                    <a:ext uri="{9D8B030D-6E8A-4147-A177-3AD203B41FA5}">
                      <a16:colId xmlns:a16="http://schemas.microsoft.com/office/drawing/2014/main" val="4053962442"/>
                    </a:ext>
                  </a:extLst>
                </a:gridCol>
                <a:gridCol w="2415487">
                  <a:extLst>
                    <a:ext uri="{9D8B030D-6E8A-4147-A177-3AD203B41FA5}">
                      <a16:colId xmlns:a16="http://schemas.microsoft.com/office/drawing/2014/main" val="1147207218"/>
                    </a:ext>
                  </a:extLst>
                </a:gridCol>
                <a:gridCol w="2415487">
                  <a:extLst>
                    <a:ext uri="{9D8B030D-6E8A-4147-A177-3AD203B41FA5}">
                      <a16:colId xmlns:a16="http://schemas.microsoft.com/office/drawing/2014/main" val="1772051576"/>
                    </a:ext>
                  </a:extLst>
                </a:gridCol>
                <a:gridCol w="2415487">
                  <a:extLst>
                    <a:ext uri="{9D8B030D-6E8A-4147-A177-3AD203B41FA5}">
                      <a16:colId xmlns:a16="http://schemas.microsoft.com/office/drawing/2014/main" val="4285647743"/>
                    </a:ext>
                  </a:extLst>
                </a:gridCol>
              </a:tblGrid>
              <a:tr h="628995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 Single Appliances without Switching Events </a:t>
                      </a: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 Single Appliances with Switching Events</a:t>
                      </a: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3 Multi Appliance Recording </a:t>
                      </a:r>
                    </a:p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(with and without Superposition)</a:t>
                      </a: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Extended Single Appliance Detection</a:t>
                      </a:r>
                    </a:p>
                    <a:p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Switching Event Collection</a:t>
                      </a: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879727"/>
                  </a:ext>
                </a:extLst>
              </a:tr>
              <a:tr h="539692"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30s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30s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150s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60s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30s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05021" marR="105021" marT="52511" marB="5251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14290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1F09C7-9F69-4DA9-A265-E0225C0C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8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AE89BD-741F-4EDC-878E-73E869A7FE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56" y="4858756"/>
            <a:ext cx="24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23D374-2912-49E3-9B40-DC3EE5931B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6778" y="4858756"/>
            <a:ext cx="2400000" cy="18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405DE6-7D9B-4B6B-B11F-5048A653884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56" y="4858756"/>
            <a:ext cx="2400000" cy="180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9076F7F-E23D-4FAA-BB64-2CD4D5AC365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734" y="4858756"/>
            <a:ext cx="2400000" cy="18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6FF2BCD-D0DD-4F65-BF6E-2683683FB6A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4690" y="4858756"/>
            <a:ext cx="2400000" cy="18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0141117-4B1A-4109-B9EB-21AADE92AFB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" y="2988000"/>
            <a:ext cx="2400000" cy="180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184A714-B546-4A6B-9A05-9F4F1B79BAB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9709" y="2988000"/>
            <a:ext cx="2400000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1D686D-72C2-4B62-9EE7-FA2AA23E45A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240" y="2988000"/>
            <a:ext cx="2400000" cy="180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1CFFBED-9458-4845-968F-EF7AD933347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038" y="2988000"/>
            <a:ext cx="2400000" cy="180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E65010E-7F38-44A7-B1DD-FFB8A2EFA10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1194" y="2988000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C23C2-7C25-4732-81EF-7F707081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43"/>
            <a:ext cx="10515600" cy="1325563"/>
          </a:xfrm>
        </p:spPr>
        <p:txBody>
          <a:bodyPr/>
          <a:lstStyle/>
          <a:p>
            <a:r>
              <a:rPr lang="en-US" noProof="0" dirty="0"/>
              <a:t>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3C47F40-BF30-4D78-A816-7423CB9BFB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6251" y="984532"/>
                <a:ext cx="6125012" cy="2836913"/>
              </a:xfr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𝐴𝑝𝑝𝑎𝑟𝑒𝑛𝑡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1600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6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noProof="0" smtClean="0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sz="1600" b="0" i="1" noProof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 noProof="0">
                        <a:latin typeface="Cambria Math" panose="02040503050406030204" pitchFamily="18" charset="0"/>
                      </a:rPr>
                      <m:t>𝐴𝑐𝑡𝑖𝑣𝑒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</m:e>
                    </m:nary>
                    <m:f>
                      <m:f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 noProof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600" noProof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1600" i="1" noProof="0">
                        <a:latin typeface="Cambria Math" panose="02040503050406030204" pitchFamily="18" charset="0"/>
                      </a:rPr>
                      <m:t>𝑅𝑒𝑎𝑐𝑡𝑖𝑣𝑒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600" noProof="0" dirty="0"/>
              </a:p>
              <a:p>
                <a:pPr marL="342900" indent="-342900">
                  <a:buFont typeface="Arial" panose="020B0604020202020204" pitchFamily="34" charset="0"/>
                  <a:buAutoNum type="arabicPeriod"/>
                </a:pPr>
                <a:endParaRPr lang="en-US" sz="160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i="1" noProof="0" dirty="0">
                    <a:latin typeface="Cambria Math" panose="02040503050406030204" pitchFamily="18" charset="0"/>
                  </a:rPr>
                  <a:t>4.–103.  </a:t>
                </a:r>
                <a14:m>
                  <m:oMath xmlns:m="http://schemas.openxmlformats.org/officeDocument/2006/math">
                    <m:r>
                      <a:rPr lang="en-US" sz="1600" i="1" noProof="0">
                        <a:latin typeface="Cambria Math" panose="02040503050406030204" pitchFamily="18" charset="0"/>
                      </a:rPr>
                      <m:t>𝐻𝑎𝑟𝑚𝑜𝑛𝑖𝑐𝑠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noProof="0">
                        <a:latin typeface="Cambria Math" panose="02040503050406030204" pitchFamily="18" charset="0"/>
                      </a:rPr>
                      <m:t>..</m:t>
                    </m:r>
                    <m:sSub>
                      <m:sSub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 noProof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noProof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noProof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sz="1600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600" noProof="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Imaginary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Part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Complex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Harmonics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stored</m:t>
                      </m:r>
                      <m:r>
                        <a:rPr lang="en-US" sz="1600" b="0" i="0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noProof="0" smtClean="0">
                          <a:latin typeface="Cambria Math" panose="02040503050406030204" pitchFamily="18" charset="0"/>
                        </a:rPr>
                        <m:t>seperately</m:t>
                      </m:r>
                    </m:oMath>
                  </m:oMathPara>
                </a14:m>
                <a:endParaRPr lang="en-US" sz="1600" noProof="0" dirty="0"/>
              </a:p>
              <a:p>
                <a:pPr marL="342900" indent="-342900">
                  <a:buAutoNum type="arabicPeriod"/>
                </a:pPr>
                <a:endParaRPr lang="en-US" sz="1600" noProof="0" dirty="0"/>
              </a:p>
              <a:p>
                <a:endParaRPr lang="en-US" sz="1600" noProof="0" dirty="0"/>
              </a:p>
              <a:p>
                <a:pPr marL="0" indent="0">
                  <a:buNone/>
                </a:pPr>
                <a:endParaRPr lang="en-US" sz="1600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3C47F40-BF30-4D78-A816-7423CB9BFB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6251" y="984532"/>
                <a:ext cx="6125012" cy="2836913"/>
              </a:xfrm>
              <a:blipFill>
                <a:blip r:embed="rId3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F48E864-2893-47A1-8516-CECDE8F034EB}"/>
              </a:ext>
            </a:extLst>
          </p:cNvPr>
          <p:cNvSpPr txBox="1">
            <a:spLocks/>
          </p:cNvSpPr>
          <p:nvPr/>
        </p:nvSpPr>
        <p:spPr>
          <a:xfrm>
            <a:off x="838200" y="1903730"/>
            <a:ext cx="453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BE2171EA-AA69-4316-AB8D-437278742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751" y="1316753"/>
                <a:ext cx="5143500" cy="2907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Measurement Sampling Rate: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fs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Feature Fusion Approach from Bernard:</a:t>
                </a:r>
              </a:p>
              <a:p>
                <a:pPr lvl="1"/>
                <a:r>
                  <a:rPr lang="en-US" sz="1400" dirty="0"/>
                  <a:t>Low Frequency Power Features</a:t>
                </a:r>
              </a:p>
              <a:p>
                <a:pPr lvl="1"/>
                <a:r>
                  <a:rPr lang="en-US" sz="1400" dirty="0"/>
                  <a:t>Odd Harmonics of Current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[50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150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250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..]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Features are extracted from windows of 100ms</a:t>
                </a:r>
              </a:p>
              <a:p>
                <a:pPr lvl="1"/>
                <a:r>
                  <a:rPr lang="en-US" sz="1400" dirty="0"/>
                  <a:t>Windows contain 1000 Samples</a:t>
                </a:r>
              </a:p>
              <a:p>
                <a:pPr lvl="1"/>
                <a:r>
                  <a:rPr lang="en-US" sz="1400" dirty="0"/>
                  <a:t>Grid Frequency: 50Hz → Averaging over 5 Periods</a:t>
                </a:r>
              </a:p>
              <a:p>
                <a:r>
                  <a:rPr lang="en-US" sz="1600" dirty="0"/>
                  <a:t>Nyquist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𝑛𝑦𝑞𝑢𝑖𝑠𝑡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𝑘𝐻</m:t>
                    </m:r>
                  </m:oMath>
                </a14:m>
                <a:endParaRPr lang="en-US" sz="1600" dirty="0"/>
              </a:p>
              <a:p>
                <a:pPr marL="457200" lvl="1" indent="0">
                  <a:buNone/>
                </a:pPr>
                <a:br>
                  <a:rPr lang="en-US" sz="1200" dirty="0"/>
                </a:br>
                <a:r>
                  <a:rPr lang="en-US" sz="1200" dirty="0"/>
                  <a:t>→ Odd Harmonics till 99th (4950Hz) can be extracted</a:t>
                </a:r>
              </a:p>
              <a:p>
                <a:endParaRPr lang="en-US" sz="400" dirty="0"/>
              </a:p>
            </p:txBody>
          </p:sp>
        </mc:Choice>
        <mc:Fallback xmlns="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BE2171EA-AA69-4316-AB8D-43727874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1" y="1316753"/>
                <a:ext cx="5143500" cy="2907982"/>
              </a:xfrm>
              <a:prstGeom prst="rect">
                <a:avLst/>
              </a:prstGeom>
              <a:blipFill>
                <a:blip r:embed="rId4"/>
                <a:stretch>
                  <a:fillRect l="-474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898BAEF-FB28-4C10-82B9-1282CF3373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89" r="7084"/>
          <a:stretch/>
        </p:blipFill>
        <p:spPr>
          <a:xfrm>
            <a:off x="1344487" y="4265953"/>
            <a:ext cx="2452935" cy="180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1A0FB3-67DA-4857-8732-AC441EFDE2B4}"/>
              </a:ext>
            </a:extLst>
          </p:cNvPr>
          <p:cNvSpPr txBox="1"/>
          <p:nvPr/>
        </p:nvSpPr>
        <p:spPr>
          <a:xfrm>
            <a:off x="642751" y="6060806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Current Trace of Laptop without Switching Event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698CE4A-AEAC-44DA-967B-D76BB961CE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6" t="4625" r="8260"/>
          <a:stretch/>
        </p:blipFill>
        <p:spPr>
          <a:xfrm>
            <a:off x="5567549" y="4318485"/>
            <a:ext cx="6383178" cy="180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454A5F9-534B-40CF-9682-BE8E10DF3982}"/>
              </a:ext>
            </a:extLst>
          </p:cNvPr>
          <p:cNvSpPr txBox="1"/>
          <p:nvPr/>
        </p:nvSpPr>
        <p:spPr>
          <a:xfrm>
            <a:off x="5786251" y="6214695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Transformed Current Spectrum of 100ms windows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BE1D2B5B-C258-4E47-95A5-CD2898570AA5}"/>
                  </a:ext>
                </a:extLst>
              </p:cNvPr>
              <p:cNvSpPr/>
              <p:nvPr/>
            </p:nvSpPr>
            <p:spPr>
              <a:xfrm>
                <a:off x="4303709" y="4318485"/>
                <a:ext cx="1068391" cy="1507931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𝐷𝐹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BE1D2B5B-C258-4E47-95A5-CD2898570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709" y="4318485"/>
                <a:ext cx="1068391" cy="1507931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B6F5ED00-F042-440A-96CA-23134755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627DC-BEFE-4771-8851-C22C3A44F0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2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Office PowerPoint</Application>
  <PresentationFormat>Breitbild</PresentationFormat>
  <Paragraphs>263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Office</vt:lpstr>
      <vt:lpstr>Load Detection Techniques using High Frequency Features on Embedded Systems</vt:lpstr>
      <vt:lpstr>Table Of Contents</vt:lpstr>
      <vt:lpstr>Introduction to NILM</vt:lpstr>
      <vt:lpstr>The Smart Measurement Node</vt:lpstr>
      <vt:lpstr>Firmware</vt:lpstr>
      <vt:lpstr>Software Tools</vt:lpstr>
      <vt:lpstr>Data Acquisition</vt:lpstr>
      <vt:lpstr>Data Acquisition: Recorded Scenarios </vt:lpstr>
      <vt:lpstr>Features</vt:lpstr>
      <vt:lpstr>Training and Classification Procedure</vt:lpstr>
      <vt:lpstr>1 Eventless Classification</vt:lpstr>
      <vt:lpstr>Evaluation 1: Eventless Classification</vt:lpstr>
      <vt:lpstr>Event-based Classification</vt:lpstr>
      <vt:lpstr>Evaluation 2: Eventless Classification</vt:lpstr>
      <vt:lpstr>Evaluation 3: Extended Eventless Classification</vt:lpstr>
      <vt:lpstr>Evaluation 3: Feature Weights for different Appliances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Detection Techniques using High Frequency Features on Embedded Systems</dc:title>
  <dc:creator>weq</dc:creator>
  <cp:lastModifiedBy>weq</cp:lastModifiedBy>
  <cp:revision>55</cp:revision>
  <cp:lastPrinted>2019-08-29T12:52:22Z</cp:lastPrinted>
  <dcterms:created xsi:type="dcterms:W3CDTF">2019-08-28T13:21:36Z</dcterms:created>
  <dcterms:modified xsi:type="dcterms:W3CDTF">2019-08-29T12:54:56Z</dcterms:modified>
</cp:coreProperties>
</file>